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323332"/>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FDCBCC"/>
          </a:solidFill>
        </a:fill>
      </a:tcStyle>
    </a:wholeTbl>
    <a:band2H>
      <a:tcTxStyle b="def" i="def"/>
      <a:tcStyle>
        <a:tcBdr/>
        <a:fill>
          <a:solidFill>
            <a:srgbClr val="FEE7E7"/>
          </a:solidFill>
        </a:fill>
      </a:tcStyle>
    </a:band2H>
    <a:firstCol>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1"/>
          </a:solidFill>
        </a:fill>
      </a:tcStyle>
    </a:firstCol>
    <a:lastRow>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381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1"/>
          </a:solidFill>
        </a:fill>
      </a:tcStyle>
    </a:lastRow>
    <a:firstRow>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381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1"/>
          </a:solidFill>
        </a:fill>
      </a:tcStyle>
    </a:firstRow>
  </a:tblStyle>
  <a:tblStyle styleId="{C7B018BB-80A7-4F77-B60F-C8B233D01FF8}" styleName="">
    <a:tblBg/>
    <a:wholeTbl>
      <a:tcTxStyle b="off" i="off">
        <a:font>
          <a:latin typeface="Proxima Nova"/>
          <a:ea typeface="Proxima Nova"/>
          <a:cs typeface="Proxima Nova"/>
        </a:font>
        <a:srgbClr val="323332"/>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F5F6F6"/>
          </a:solidFill>
        </a:fill>
      </a:tcStyle>
    </a:wholeTbl>
    <a:band2H>
      <a:tcTxStyle b="def" i="def"/>
      <a:tcStyle>
        <a:tcBdr/>
        <a:fill>
          <a:solidFill>
            <a:srgbClr val="FAFAFB"/>
          </a:solidFill>
        </a:fill>
      </a:tcStyle>
    </a:band2H>
    <a:firstCol>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3"/>
          </a:solidFill>
        </a:fill>
      </a:tcStyle>
    </a:firstCol>
    <a:lastRow>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381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3"/>
          </a:solidFill>
        </a:fill>
      </a:tcStyle>
    </a:lastRow>
    <a:firstRow>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381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3"/>
          </a:solidFill>
        </a:fill>
      </a:tcStyle>
    </a:firstRow>
  </a:tblStyle>
  <a:tblStyle styleId="{EEE7283C-3CF3-47DC-8721-378D4A62B228}" styleName="">
    <a:tblBg/>
    <a:wholeTbl>
      <a:tcTxStyle b="off" i="off">
        <a:font>
          <a:latin typeface="Proxima Nova"/>
          <a:ea typeface="Proxima Nova"/>
          <a:cs typeface="Proxima Nova"/>
        </a:font>
        <a:srgbClr val="323332"/>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DADBDB"/>
          </a:solidFill>
        </a:fill>
      </a:tcStyle>
    </a:wholeTbl>
    <a:band2H>
      <a:tcTxStyle b="def" i="def"/>
      <a:tcStyle>
        <a:tcBdr/>
        <a:fill>
          <a:solidFill>
            <a:srgbClr val="EDEEEE"/>
          </a:solidFill>
        </a:fill>
      </a:tcStyle>
    </a:band2H>
    <a:firstCol>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6"/>
          </a:solidFill>
        </a:fill>
      </a:tcStyle>
    </a:firstCol>
    <a:lastRow>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381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6"/>
          </a:solidFill>
        </a:fill>
      </a:tcStyle>
    </a:lastRow>
    <a:firstRow>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381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6"/>
          </a:solidFill>
        </a:fill>
      </a:tcStyle>
    </a:firstRow>
  </a:tblStyle>
  <a:tblStyle styleId="{CF821DB8-F4EB-4A41-A1BA-3FCAFE7338EE}" styleName="">
    <a:tblBg/>
    <a:wholeTbl>
      <a:tcTxStyle b="off" i="off">
        <a:font>
          <a:latin typeface="Proxima Nova"/>
          <a:ea typeface="Proxima Nova"/>
          <a:cs typeface="Proxima Nova"/>
        </a:font>
        <a:srgbClr val="32333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chemeClr val="accent5"/>
          </a:solidFill>
        </a:fill>
      </a:tcStyle>
    </a:band2H>
    <a:firstCol>
      <a:tcTxStyle b="on" i="off">
        <a:font>
          <a:latin typeface="Proxima Nova Semibold"/>
          <a:ea typeface="Proxima Nova Semibold"/>
          <a:cs typeface="Proxima Nova Semibold"/>
        </a:font>
        <a:schemeClr val="accent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Proxima Nova Semibold"/>
          <a:ea typeface="Proxima Nova Semibold"/>
          <a:cs typeface="Proxima Nova Semibold"/>
        </a:font>
        <a:srgbClr val="323332"/>
      </a:tcTxStyle>
      <a:tcStyle>
        <a:tcBdr>
          <a:left>
            <a:ln w="12700" cap="flat">
              <a:noFill/>
              <a:miter lim="400000"/>
            </a:ln>
          </a:left>
          <a:right>
            <a:ln w="12700" cap="flat">
              <a:noFill/>
              <a:miter lim="400000"/>
            </a:ln>
          </a:right>
          <a:top>
            <a:ln w="50800" cap="flat">
              <a:solidFill>
                <a:srgbClr val="323332"/>
              </a:solidFill>
              <a:prstDash val="solid"/>
              <a:round/>
            </a:ln>
          </a:top>
          <a:bottom>
            <a:ln w="25400" cap="flat">
              <a:solidFill>
                <a:srgbClr val="323332"/>
              </a:solidFill>
              <a:prstDash val="solid"/>
              <a:round/>
            </a:ln>
          </a:bottom>
          <a:insideH>
            <a:ln w="12700" cap="flat">
              <a:noFill/>
              <a:miter lim="400000"/>
            </a:ln>
          </a:insideH>
          <a:insideV>
            <a:ln w="12700" cap="flat">
              <a:noFill/>
              <a:miter lim="400000"/>
            </a:ln>
          </a:insideV>
        </a:tcBdr>
        <a:fill>
          <a:solidFill>
            <a:schemeClr val="accent5"/>
          </a:solidFill>
        </a:fill>
      </a:tcStyle>
    </a:lastRow>
    <a:firstRow>
      <a:tcTxStyle b="on" i="off">
        <a:font>
          <a:latin typeface="Proxima Nova Semibold"/>
          <a:ea typeface="Proxima Nova Semibold"/>
          <a:cs typeface="Proxima Nova Semibold"/>
        </a:font>
        <a:schemeClr val="accent5"/>
      </a:tcTxStyle>
      <a:tcStyle>
        <a:tcBdr>
          <a:left>
            <a:ln w="12700" cap="flat">
              <a:noFill/>
              <a:miter lim="400000"/>
            </a:ln>
          </a:left>
          <a:right>
            <a:ln w="12700" cap="flat">
              <a:noFill/>
              <a:miter lim="400000"/>
            </a:ln>
          </a:right>
          <a:top>
            <a:ln w="25400" cap="flat">
              <a:solidFill>
                <a:srgbClr val="323332"/>
              </a:solidFill>
              <a:prstDash val="solid"/>
              <a:round/>
            </a:ln>
          </a:top>
          <a:bottom>
            <a:ln w="25400" cap="flat">
              <a:solidFill>
                <a:srgbClr val="32333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Proxima Nova"/>
          <a:ea typeface="Proxima Nova"/>
          <a:cs typeface="Proxima Nova"/>
        </a:font>
        <a:srgbClr val="323332"/>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323332"/>
          </a:solidFill>
        </a:fill>
      </a:tcStyle>
    </a:firstCol>
    <a:lastRow>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381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323332"/>
          </a:solidFill>
        </a:fill>
      </a:tcStyle>
    </a:lastRow>
    <a:firstRow>
      <a:tcTxStyle b="on" i="off">
        <a:font>
          <a:latin typeface="Proxima Nova Semibold"/>
          <a:ea typeface="Proxima Nova Semibold"/>
          <a:cs typeface="Proxima Nova Semibold"/>
        </a:font>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381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323332"/>
          </a:solidFill>
        </a:fill>
      </a:tcStyle>
    </a:firstRow>
  </a:tblStyle>
  <a:tblStyle styleId="{2708684C-4D16-4618-839F-0558EEFCDFE6}" styleName="">
    <a:tblBg/>
    <a:wholeTbl>
      <a:tcTxStyle b="off" i="off">
        <a:font>
          <a:latin typeface="Proxima Nova"/>
          <a:ea typeface="Proxima Nova"/>
          <a:cs typeface="Proxima Nova"/>
        </a:font>
        <a:srgbClr val="323332"/>
      </a:tcTxStyle>
      <a:tcStyle>
        <a:tcBdr>
          <a:left>
            <a:ln w="12700" cap="flat">
              <a:solidFill>
                <a:srgbClr val="323332"/>
              </a:solidFill>
              <a:prstDash val="solid"/>
              <a:round/>
            </a:ln>
          </a:left>
          <a:right>
            <a:ln w="12700" cap="flat">
              <a:solidFill>
                <a:srgbClr val="323332"/>
              </a:solidFill>
              <a:prstDash val="solid"/>
              <a:round/>
            </a:ln>
          </a:right>
          <a:top>
            <a:ln w="12700" cap="flat">
              <a:solidFill>
                <a:srgbClr val="323332"/>
              </a:solidFill>
              <a:prstDash val="solid"/>
              <a:round/>
            </a:ln>
          </a:top>
          <a:bottom>
            <a:ln w="12700" cap="flat">
              <a:solidFill>
                <a:srgbClr val="323332"/>
              </a:solidFill>
              <a:prstDash val="solid"/>
              <a:round/>
            </a:ln>
          </a:bottom>
          <a:insideH>
            <a:ln w="12700" cap="flat">
              <a:solidFill>
                <a:srgbClr val="323332"/>
              </a:solidFill>
              <a:prstDash val="solid"/>
              <a:round/>
            </a:ln>
          </a:insideH>
          <a:insideV>
            <a:ln w="12700" cap="flat">
              <a:solidFill>
                <a:srgbClr val="323332"/>
              </a:solidFill>
              <a:prstDash val="solid"/>
              <a:round/>
            </a:ln>
          </a:insideV>
        </a:tcBdr>
        <a:fill>
          <a:solidFill>
            <a:srgbClr val="323332">
              <a:alpha val="20000"/>
            </a:srgbClr>
          </a:solidFill>
        </a:fill>
      </a:tcStyle>
    </a:wholeTbl>
    <a:band2H>
      <a:tcTxStyle b="def" i="def"/>
      <a:tcStyle>
        <a:tcBdr/>
        <a:fill>
          <a:solidFill>
            <a:schemeClr val="accent5"/>
          </a:solidFill>
        </a:fill>
      </a:tcStyle>
    </a:band2H>
    <a:firstCol>
      <a:tcTxStyle b="on" i="off">
        <a:font>
          <a:latin typeface="Proxima Nova Semibold"/>
          <a:ea typeface="Proxima Nova Semibold"/>
          <a:cs typeface="Proxima Nova Semibold"/>
        </a:font>
        <a:srgbClr val="323332"/>
      </a:tcTxStyle>
      <a:tcStyle>
        <a:tcBdr>
          <a:left>
            <a:ln w="12700" cap="flat">
              <a:solidFill>
                <a:srgbClr val="323332"/>
              </a:solidFill>
              <a:prstDash val="solid"/>
              <a:round/>
            </a:ln>
          </a:left>
          <a:right>
            <a:ln w="12700" cap="flat">
              <a:solidFill>
                <a:srgbClr val="323332"/>
              </a:solidFill>
              <a:prstDash val="solid"/>
              <a:round/>
            </a:ln>
          </a:right>
          <a:top>
            <a:ln w="12700" cap="flat">
              <a:solidFill>
                <a:srgbClr val="323332"/>
              </a:solidFill>
              <a:prstDash val="solid"/>
              <a:round/>
            </a:ln>
          </a:top>
          <a:bottom>
            <a:ln w="12700" cap="flat">
              <a:solidFill>
                <a:srgbClr val="323332"/>
              </a:solidFill>
              <a:prstDash val="solid"/>
              <a:round/>
            </a:ln>
          </a:bottom>
          <a:insideH>
            <a:ln w="12700" cap="flat">
              <a:solidFill>
                <a:srgbClr val="323332"/>
              </a:solidFill>
              <a:prstDash val="solid"/>
              <a:round/>
            </a:ln>
          </a:insideH>
          <a:insideV>
            <a:ln w="12700" cap="flat">
              <a:solidFill>
                <a:srgbClr val="323332"/>
              </a:solidFill>
              <a:prstDash val="solid"/>
              <a:round/>
            </a:ln>
          </a:insideV>
        </a:tcBdr>
        <a:fill>
          <a:solidFill>
            <a:srgbClr val="323332">
              <a:alpha val="20000"/>
            </a:srgbClr>
          </a:solidFill>
        </a:fill>
      </a:tcStyle>
    </a:firstCol>
    <a:lastRow>
      <a:tcTxStyle b="on" i="off">
        <a:font>
          <a:latin typeface="Proxima Nova Semibold"/>
          <a:ea typeface="Proxima Nova Semibold"/>
          <a:cs typeface="Proxima Nova Semibold"/>
        </a:font>
        <a:srgbClr val="323332"/>
      </a:tcTxStyle>
      <a:tcStyle>
        <a:tcBdr>
          <a:left>
            <a:ln w="12700" cap="flat">
              <a:solidFill>
                <a:srgbClr val="323332"/>
              </a:solidFill>
              <a:prstDash val="solid"/>
              <a:round/>
            </a:ln>
          </a:left>
          <a:right>
            <a:ln w="12700" cap="flat">
              <a:solidFill>
                <a:srgbClr val="323332"/>
              </a:solidFill>
              <a:prstDash val="solid"/>
              <a:round/>
            </a:ln>
          </a:right>
          <a:top>
            <a:ln w="50800" cap="flat">
              <a:solidFill>
                <a:srgbClr val="323332"/>
              </a:solidFill>
              <a:prstDash val="solid"/>
              <a:round/>
            </a:ln>
          </a:top>
          <a:bottom>
            <a:ln w="12700" cap="flat">
              <a:solidFill>
                <a:srgbClr val="323332"/>
              </a:solidFill>
              <a:prstDash val="solid"/>
              <a:round/>
            </a:ln>
          </a:bottom>
          <a:insideH>
            <a:ln w="12700" cap="flat">
              <a:solidFill>
                <a:srgbClr val="323332"/>
              </a:solidFill>
              <a:prstDash val="solid"/>
              <a:round/>
            </a:ln>
          </a:insideH>
          <a:insideV>
            <a:ln w="12700" cap="flat">
              <a:solidFill>
                <a:srgbClr val="323332"/>
              </a:solidFill>
              <a:prstDash val="solid"/>
              <a:round/>
            </a:ln>
          </a:insideV>
        </a:tcBdr>
        <a:fill>
          <a:noFill/>
        </a:fill>
      </a:tcStyle>
    </a:lastRow>
    <a:firstRow>
      <a:tcTxStyle b="on" i="off">
        <a:font>
          <a:latin typeface="Proxima Nova Semibold"/>
          <a:ea typeface="Proxima Nova Semibold"/>
          <a:cs typeface="Proxima Nova Semibold"/>
        </a:font>
        <a:srgbClr val="323332"/>
      </a:tcTxStyle>
      <a:tcStyle>
        <a:tcBdr>
          <a:left>
            <a:ln w="12700" cap="flat">
              <a:solidFill>
                <a:srgbClr val="323332"/>
              </a:solidFill>
              <a:prstDash val="solid"/>
              <a:round/>
            </a:ln>
          </a:left>
          <a:right>
            <a:ln w="12700" cap="flat">
              <a:solidFill>
                <a:srgbClr val="323332"/>
              </a:solidFill>
              <a:prstDash val="solid"/>
              <a:round/>
            </a:ln>
          </a:right>
          <a:top>
            <a:ln w="12700" cap="flat">
              <a:solidFill>
                <a:srgbClr val="323332"/>
              </a:solidFill>
              <a:prstDash val="solid"/>
              <a:round/>
            </a:ln>
          </a:top>
          <a:bottom>
            <a:ln w="25400" cap="flat">
              <a:solidFill>
                <a:srgbClr val="323332"/>
              </a:solidFill>
              <a:prstDash val="solid"/>
              <a:round/>
            </a:ln>
          </a:bottom>
          <a:insideH>
            <a:ln w="12700" cap="flat">
              <a:solidFill>
                <a:srgbClr val="323332"/>
              </a:solidFill>
              <a:prstDash val="solid"/>
              <a:round/>
            </a:ln>
          </a:insideH>
          <a:insideV>
            <a:ln w="12700" cap="flat">
              <a:solidFill>
                <a:srgbClr val="32333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10" name="Shape 310"/>
          <p:cNvSpPr/>
          <p:nvPr>
            <p:ph type="sldImg"/>
          </p:nvPr>
        </p:nvSpPr>
        <p:spPr>
          <a:xfrm>
            <a:off x="1143000" y="685800"/>
            <a:ext cx="4572000" cy="3429000"/>
          </a:xfrm>
          <a:prstGeom prst="rect">
            <a:avLst/>
          </a:prstGeom>
        </p:spPr>
        <p:txBody>
          <a:bodyPr/>
          <a:lstStyle/>
          <a:p>
            <a:pPr/>
          </a:p>
        </p:txBody>
      </p:sp>
      <p:sp>
        <p:nvSpPr>
          <p:cNvPr id="311" name="Shape 31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 Id="rId4" Type="http://schemas.openxmlformats.org/officeDocument/2006/relationships/image" Target="../media/image1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Титульный лист">
    <p:spTree>
      <p:nvGrpSpPr>
        <p:cNvPr id="1" name=""/>
        <p:cNvGrpSpPr/>
        <p:nvPr/>
      </p:nvGrpSpPr>
      <p:grpSpPr>
        <a:xfrm>
          <a:off x="0" y="0"/>
          <a:ext cx="0" cy="0"/>
          <a:chOff x="0" y="0"/>
          <a:chExt cx="0" cy="0"/>
        </a:xfrm>
      </p:grpSpPr>
      <p:pic>
        <p:nvPicPr>
          <p:cNvPr id="30" name="Рисунок 720" descr="Рисунок 720"/>
          <p:cNvPicPr>
            <a:picLocks noChangeAspect="1"/>
          </p:cNvPicPr>
          <p:nvPr/>
        </p:nvPicPr>
        <p:blipFill>
          <a:blip r:embed="rId2">
            <a:extLst/>
          </a:blip>
          <a:srcRect l="54788" t="2981" r="38528" b="65080"/>
          <a:stretch>
            <a:fillRect/>
          </a:stretch>
        </p:blipFill>
        <p:spPr>
          <a:xfrm rot="10800000">
            <a:off x="-1" y="2400299"/>
            <a:ext cx="921953" cy="4457702"/>
          </a:xfrm>
          <a:prstGeom prst="rect">
            <a:avLst/>
          </a:prstGeom>
          <a:ln w="12700">
            <a:miter lim="400000"/>
          </a:ln>
        </p:spPr>
      </p:pic>
      <p:sp>
        <p:nvSpPr>
          <p:cNvPr id="31" name="Body Level One…"/>
          <p:cNvSpPr txBox="1"/>
          <p:nvPr>
            <p:ph type="body" sz="quarter" idx="1" hasCustomPrompt="1"/>
          </p:nvPr>
        </p:nvSpPr>
        <p:spPr>
          <a:xfrm>
            <a:off x="1651825" y="5243564"/>
            <a:ext cx="5799601" cy="332073"/>
          </a:xfrm>
          <a:prstGeom prst="rect">
            <a:avLst/>
          </a:prstGeom>
        </p:spPr>
        <p:txBody>
          <a:bodyPr>
            <a:normAutofit fontScale="100000" lnSpcReduction="0"/>
          </a:bodyPr>
          <a:lstStyle>
            <a:lvl1pPr marL="0" indent="0">
              <a:buSzTx/>
              <a:buFontTx/>
              <a:buNone/>
              <a:defRPr sz="1800">
                <a:solidFill>
                  <a:srgbClr val="000000"/>
                </a:solidFill>
              </a:defRPr>
            </a:lvl1pPr>
            <a:lvl2pPr>
              <a:buFontTx/>
              <a:defRPr sz="1800">
                <a:solidFill>
                  <a:srgbClr val="000000"/>
                </a:solidFill>
              </a:defRPr>
            </a:lvl2pPr>
            <a:lvl3pPr>
              <a:buFontTx/>
              <a:defRPr sz="1800">
                <a:solidFill>
                  <a:srgbClr val="000000"/>
                </a:solidFill>
              </a:defRPr>
            </a:lvl3pPr>
            <a:lvl4pPr>
              <a:buFontTx/>
              <a:defRPr sz="1800">
                <a:solidFill>
                  <a:srgbClr val="000000"/>
                </a:solidFill>
              </a:defRPr>
            </a:lvl4pPr>
            <a:lvl5pPr>
              <a:buFontTx/>
              <a:defRPr sz="1800">
                <a:solidFill>
                  <a:srgbClr val="000000"/>
                </a:solidFill>
              </a:defRPr>
            </a:lvl5pPr>
          </a:lstStyle>
          <a:p>
            <a:pPr/>
            <a:r>
              <a:t>Имя Фамилия преподавателя</a:t>
            </a:r>
          </a:p>
          <a:p>
            <a:pPr lvl="1"/>
            <a:r>
              <a:t/>
            </a:r>
          </a:p>
          <a:p>
            <a:pPr lvl="2"/>
            <a:r>
              <a:t/>
            </a:r>
          </a:p>
          <a:p>
            <a:pPr lvl="3"/>
            <a:r>
              <a:t/>
            </a:r>
          </a:p>
          <a:p>
            <a:pPr lvl="4"/>
            <a:r>
              <a:t/>
            </a:r>
          </a:p>
        </p:txBody>
      </p:sp>
      <p:sp>
        <p:nvSpPr>
          <p:cNvPr id="32" name="Текст 19"/>
          <p:cNvSpPr/>
          <p:nvPr>
            <p:ph type="body" sz="quarter" idx="21" hasCustomPrompt="1"/>
          </p:nvPr>
        </p:nvSpPr>
        <p:spPr>
          <a:xfrm>
            <a:off x="1651825" y="3366229"/>
            <a:ext cx="5800676" cy="1631606"/>
          </a:xfrm>
          <a:prstGeom prst="rect">
            <a:avLst/>
          </a:prstGeom>
        </p:spPr>
        <p:txBody>
          <a:bodyPr>
            <a:normAutofit fontScale="100000" lnSpcReduction="0"/>
          </a:bodyPr>
          <a:lstStyle>
            <a:lvl1pPr marL="0" indent="0">
              <a:lnSpc>
                <a:spcPct val="100000"/>
              </a:lnSpc>
              <a:buSzTx/>
              <a:buFontTx/>
              <a:buNone/>
              <a:defRPr b="1" sz="4400">
                <a:solidFill>
                  <a:srgbClr val="000000"/>
                </a:solidFill>
              </a:defRPr>
            </a:lvl1pPr>
          </a:lstStyle>
          <a:p>
            <a:pPr/>
            <a:r>
              <a:t>Название дисциплины</a:t>
            </a:r>
          </a:p>
        </p:txBody>
      </p:sp>
      <p:grpSp>
        <p:nvGrpSpPr>
          <p:cNvPr id="47" name="Группа 45"/>
          <p:cNvGrpSpPr/>
          <p:nvPr/>
        </p:nvGrpSpPr>
        <p:grpSpPr>
          <a:xfrm>
            <a:off x="4755973" y="7807510"/>
            <a:ext cx="1802677" cy="947872"/>
            <a:chOff x="0" y="0"/>
            <a:chExt cx="1802676" cy="947870"/>
          </a:xfrm>
        </p:grpSpPr>
        <p:grpSp>
          <p:nvGrpSpPr>
            <p:cNvPr id="39" name="Группа 28"/>
            <p:cNvGrpSpPr/>
            <p:nvPr/>
          </p:nvGrpSpPr>
          <p:grpSpPr>
            <a:xfrm>
              <a:off x="888276" y="-1"/>
              <a:ext cx="914401" cy="934914"/>
              <a:chOff x="0" y="0"/>
              <a:chExt cx="914400" cy="934912"/>
            </a:xfrm>
          </p:grpSpPr>
          <p:sp>
            <p:nvSpPr>
              <p:cNvPr id="33" name="Прямая соединительная линия 8"/>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34" name="Прямая соединительная линия 15"/>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35" name="Прямая соединительная линия 16"/>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36" name="Прямая соединительная линия 18"/>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37" name="Прямая соединительная линия 20"/>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38" name="Прямая соединительная линия 23"/>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nvGrpSpPr>
            <p:cNvPr id="46" name="Группа 31"/>
            <p:cNvGrpSpPr/>
            <p:nvPr/>
          </p:nvGrpSpPr>
          <p:grpSpPr>
            <a:xfrm>
              <a:off x="-1" y="12957"/>
              <a:ext cx="914402" cy="934914"/>
              <a:chOff x="0" y="0"/>
              <a:chExt cx="914400" cy="934912"/>
            </a:xfrm>
          </p:grpSpPr>
          <p:sp>
            <p:nvSpPr>
              <p:cNvPr id="40" name="Прямая соединительная линия 32"/>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41" name="Прямая соединительная линия 33"/>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42" name="Прямая соединительная линия 34"/>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43" name="Прямая соединительная линия 35"/>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44" name="Прямая соединительная линия 36"/>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45" name="Прямая соединительная линия 37"/>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pic>
        <p:nvPicPr>
          <p:cNvPr id="48" name="Рисунок 4" descr="Рисунок 4"/>
          <p:cNvPicPr>
            <a:picLocks noChangeAspect="1"/>
          </p:cNvPicPr>
          <p:nvPr/>
        </p:nvPicPr>
        <p:blipFill>
          <a:blip r:embed="rId3">
            <a:extLst/>
          </a:blip>
          <a:stretch>
            <a:fillRect/>
          </a:stretch>
        </p:blipFill>
        <p:spPr>
          <a:xfrm>
            <a:off x="6602728" y="1568833"/>
            <a:ext cx="5589272" cy="6858001"/>
          </a:xfrm>
          <a:prstGeom prst="rect">
            <a:avLst/>
          </a:prstGeom>
          <a:ln w="12700">
            <a:miter lim="400000"/>
          </a:ln>
        </p:spPr>
      </p:pic>
      <p:sp>
        <p:nvSpPr>
          <p:cNvPr id="49" name="Текст 21"/>
          <p:cNvSpPr/>
          <p:nvPr>
            <p:ph type="body" sz="quarter" idx="22"/>
          </p:nvPr>
        </p:nvSpPr>
        <p:spPr>
          <a:xfrm>
            <a:off x="1651825" y="5925323"/>
            <a:ext cx="5799601" cy="332073"/>
          </a:xfrm>
          <a:prstGeom prst="rect">
            <a:avLst/>
          </a:prstGeom>
        </p:spPr>
        <p:txBody>
          <a:bodyPr>
            <a:normAutofit fontScale="100000" lnSpcReduction="0"/>
          </a:bodyPr>
          <a:lstStyle/>
          <a:p>
            <a:pPr marL="0" indent="0">
              <a:buSzTx/>
              <a:buFontTx/>
              <a:buNone/>
              <a:defRPr sz="1800">
                <a:solidFill>
                  <a:srgbClr val="000000"/>
                </a:solidFill>
              </a:defRPr>
            </a:pPr>
          </a:p>
        </p:txBody>
      </p:sp>
      <p:sp>
        <p:nvSpPr>
          <p:cNvPr id="50" name="Прямоугольник 11"/>
          <p:cNvSpPr/>
          <p:nvPr/>
        </p:nvSpPr>
        <p:spPr>
          <a:xfrm>
            <a:off x="-1" y="-62771"/>
            <a:ext cx="3412673" cy="1878884"/>
          </a:xfrm>
          <a:prstGeom prst="rect">
            <a:avLst/>
          </a:prstGeom>
          <a:solidFill>
            <a:srgbClr val="FB2938"/>
          </a:solidFill>
          <a:ln w="12700">
            <a:solidFill>
              <a:schemeClr val="accent1"/>
            </a:solidFill>
            <a:miter/>
          </a:ln>
        </p:spPr>
        <p:txBody>
          <a:bodyPr lIns="45718" tIns="45718" rIns="45718" bIns="45718" anchor="ctr"/>
          <a:lstStyle/>
          <a:p>
            <a:pPr>
              <a:defRPr b="1"/>
            </a:pPr>
          </a:p>
        </p:txBody>
      </p:sp>
      <p:pic>
        <p:nvPicPr>
          <p:cNvPr id="51" name="Рисунок 10" descr="Рисунок 10"/>
          <p:cNvPicPr>
            <a:picLocks noChangeAspect="1"/>
          </p:cNvPicPr>
          <p:nvPr/>
        </p:nvPicPr>
        <p:blipFill>
          <a:blip r:embed="rId4">
            <a:extLst/>
          </a:blip>
          <a:stretch>
            <a:fillRect/>
          </a:stretch>
        </p:blipFill>
        <p:spPr>
          <a:xfrm>
            <a:off x="563955" y="231803"/>
            <a:ext cx="2296974" cy="1279455"/>
          </a:xfrm>
          <a:prstGeom prst="rect">
            <a:avLst/>
          </a:prstGeom>
          <a:ln w="12700">
            <a:miter lim="400000"/>
          </a:ln>
        </p:spPr>
      </p:pic>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Слайд №2.2 Разворот слева">
    <p:bg>
      <p:bgPr>
        <a:solidFill>
          <a:schemeClr val="accent5"/>
        </a:solidFill>
      </p:bgPr>
    </p:bg>
    <p:spTree>
      <p:nvGrpSpPr>
        <p:cNvPr id="1" name=""/>
        <p:cNvGrpSpPr/>
        <p:nvPr/>
      </p:nvGrpSpPr>
      <p:grpSpPr>
        <a:xfrm>
          <a:off x="0" y="0"/>
          <a:ext cx="0" cy="0"/>
          <a:chOff x="0" y="0"/>
          <a:chExt cx="0" cy="0"/>
        </a:xfrm>
      </p:grpSpPr>
      <p:sp>
        <p:nvSpPr>
          <p:cNvPr id="233" name="Прямоугольник 4"/>
          <p:cNvSpPr/>
          <p:nvPr/>
        </p:nvSpPr>
        <p:spPr>
          <a:xfrm>
            <a:off x="5435600" y="1673"/>
            <a:ext cx="6756400" cy="3442614"/>
          </a:xfrm>
          <a:prstGeom prst="rect">
            <a:avLst/>
          </a:prstGeom>
          <a:solidFill>
            <a:srgbClr val="E5E8E8"/>
          </a:solidFill>
          <a:ln w="12700">
            <a:miter lim="400000"/>
          </a:ln>
        </p:spPr>
        <p:txBody>
          <a:bodyPr lIns="45718" tIns="45718" rIns="45718" bIns="45718" anchor="ctr"/>
          <a:lstStyle/>
          <a:p>
            <a:pPr>
              <a:defRPr b="1"/>
            </a:pPr>
          </a:p>
        </p:txBody>
      </p:sp>
      <p:sp>
        <p:nvSpPr>
          <p:cNvPr id="234" name="Прямоугольник 9"/>
          <p:cNvSpPr/>
          <p:nvPr/>
        </p:nvSpPr>
        <p:spPr>
          <a:xfrm>
            <a:off x="5435600" y="3413712"/>
            <a:ext cx="6756400" cy="3442615"/>
          </a:xfrm>
          <a:prstGeom prst="rect">
            <a:avLst/>
          </a:prstGeom>
          <a:solidFill>
            <a:srgbClr val="F5F6F6"/>
          </a:solidFill>
          <a:ln w="12700">
            <a:miter lim="400000"/>
          </a:ln>
        </p:spPr>
        <p:txBody>
          <a:bodyPr lIns="45718" tIns="45718" rIns="45718" bIns="45718" anchor="ctr"/>
          <a:lstStyle/>
          <a:p>
            <a:pPr>
              <a:defRPr b="1"/>
            </a:pPr>
          </a:p>
        </p:txBody>
      </p:sp>
      <p:sp>
        <p:nvSpPr>
          <p:cNvPr id="235" name="Body Level One…"/>
          <p:cNvSpPr txBox="1"/>
          <p:nvPr>
            <p:ph type="body" sz="quarter" idx="1" hasCustomPrompt="1"/>
          </p:nvPr>
        </p:nvSpPr>
        <p:spPr>
          <a:xfrm>
            <a:off x="982569" y="2941865"/>
            <a:ext cx="3709353" cy="823914"/>
          </a:xfrm>
          <a:prstGeom prst="rect">
            <a:avLst/>
          </a:prstGeom>
        </p:spPr>
        <p:txBody>
          <a:bodyPr>
            <a:normAutofit fontScale="100000" lnSpcReduction="0"/>
          </a:bodyPr>
          <a:lstStyle>
            <a:lvl1pPr marL="0" indent="0">
              <a:buSzTx/>
              <a:buFontTx/>
              <a:buNone/>
              <a:defRPr b="1" sz="3200">
                <a:solidFill>
                  <a:srgbClr val="000000"/>
                </a:solidFill>
              </a:defRPr>
            </a:lvl1pPr>
            <a:lvl2pPr marL="762000" indent="-304800">
              <a:buFontTx/>
              <a:defRPr b="1" sz="3200">
                <a:solidFill>
                  <a:srgbClr val="000000"/>
                </a:solidFill>
              </a:defRPr>
            </a:lvl2pPr>
            <a:lvl3pPr marL="1280158" indent="-365758">
              <a:buFontTx/>
              <a:defRPr b="1" sz="3200">
                <a:solidFill>
                  <a:srgbClr val="000000"/>
                </a:solidFill>
              </a:defRPr>
            </a:lvl3pPr>
            <a:lvl4pPr marL="1778000" indent="-406400">
              <a:buFontTx/>
              <a:defRPr b="1" sz="3200">
                <a:solidFill>
                  <a:srgbClr val="000000"/>
                </a:solidFill>
              </a:defRPr>
            </a:lvl4pPr>
            <a:lvl5pPr marL="2235200" indent="-406400">
              <a:buFontTx/>
              <a:defRPr b="1" sz="3200">
                <a:solidFill>
                  <a:srgbClr val="000000"/>
                </a:solidFill>
              </a:defRPr>
            </a:lvl5pPr>
          </a:lstStyle>
          <a:p>
            <a:pPr/>
            <a:r>
              <a:t>Заголовок</a:t>
            </a:r>
          </a:p>
          <a:p>
            <a:pPr lvl="1"/>
            <a:r>
              <a:t/>
            </a:r>
          </a:p>
          <a:p>
            <a:pPr lvl="2"/>
            <a:r>
              <a:t/>
            </a:r>
          </a:p>
          <a:p>
            <a:pPr lvl="3"/>
            <a:r>
              <a:t/>
            </a:r>
          </a:p>
          <a:p>
            <a:pPr lvl="4"/>
            <a:r>
              <a:t/>
            </a:r>
          </a:p>
        </p:txBody>
      </p:sp>
      <p:sp>
        <p:nvSpPr>
          <p:cNvPr id="236" name="Прямая соединительная линия 18"/>
          <p:cNvSpPr/>
          <p:nvPr/>
        </p:nvSpPr>
        <p:spPr>
          <a:xfrm>
            <a:off x="982568" y="2477986"/>
            <a:ext cx="1080001" cy="1"/>
          </a:xfrm>
          <a:prstGeom prst="line">
            <a:avLst/>
          </a:prstGeom>
          <a:ln w="76200">
            <a:solidFill>
              <a:srgbClr val="FB2A38"/>
            </a:solidFill>
            <a:miter/>
          </a:ln>
        </p:spPr>
        <p:txBody>
          <a:bodyPr lIns="45718" tIns="45718" rIns="45718" bIns="45718"/>
          <a:lstStyle/>
          <a:p>
            <a:pPr/>
          </a:p>
        </p:txBody>
      </p:sp>
      <p:pic>
        <p:nvPicPr>
          <p:cNvPr id="237" name="Рисунок 720" descr="Рисунок 720"/>
          <p:cNvPicPr>
            <a:picLocks noChangeAspect="1"/>
          </p:cNvPicPr>
          <p:nvPr/>
        </p:nvPicPr>
        <p:blipFill>
          <a:blip r:embed="rId2">
            <a:extLst/>
          </a:blip>
          <a:srcRect l="54788" t="2981" r="38528" b="65080"/>
          <a:stretch>
            <a:fillRect/>
          </a:stretch>
        </p:blipFill>
        <p:spPr>
          <a:xfrm>
            <a:off x="-181527" y="1866634"/>
            <a:ext cx="621795" cy="2944090"/>
          </a:xfrm>
          <a:prstGeom prst="rect">
            <a:avLst/>
          </a:prstGeom>
          <a:ln w="12700">
            <a:miter lim="400000"/>
          </a:ln>
        </p:spPr>
      </p:pic>
      <p:sp>
        <p:nvSpPr>
          <p:cNvPr id="238" name="Текст 15"/>
          <p:cNvSpPr/>
          <p:nvPr>
            <p:ph type="body" sz="quarter" idx="21" hasCustomPrompt="1"/>
          </p:nvPr>
        </p:nvSpPr>
        <p:spPr>
          <a:xfrm>
            <a:off x="6271264" y="462979"/>
            <a:ext cx="4797339" cy="2520001"/>
          </a:xfrm>
          <a:prstGeom prst="rect">
            <a:avLst/>
          </a:prstGeom>
        </p:spPr>
        <p:txBody>
          <a:bodyPr>
            <a:normAutofit fontScale="100000" lnSpcReduction="0"/>
          </a:bodyPr>
          <a:lstStyle>
            <a:lvl1pPr marL="0" indent="0">
              <a:buSzTx/>
              <a:buFontTx/>
              <a:buNone/>
              <a:defRPr sz="2000">
                <a:latin typeface="Proxima Nova Light"/>
                <a:ea typeface="Proxima Nova Light"/>
                <a:cs typeface="Proxima Nova Light"/>
                <a:sym typeface="Proxima Nova Light"/>
              </a:defRPr>
            </a:lvl1pPr>
          </a:lstStyle>
          <a:p>
            <a:pPr/>
            <a:r>
              <a:t>Текст</a:t>
            </a:r>
          </a:p>
        </p:txBody>
      </p:sp>
      <p:sp>
        <p:nvSpPr>
          <p:cNvPr id="239" name="Текст 15"/>
          <p:cNvSpPr/>
          <p:nvPr>
            <p:ph type="body" sz="quarter" idx="22" hasCustomPrompt="1"/>
          </p:nvPr>
        </p:nvSpPr>
        <p:spPr>
          <a:xfrm>
            <a:off x="6271264" y="3875018"/>
            <a:ext cx="4797339" cy="2520001"/>
          </a:xfrm>
          <a:prstGeom prst="rect">
            <a:avLst/>
          </a:prstGeom>
        </p:spPr>
        <p:txBody>
          <a:bodyPr>
            <a:normAutofit fontScale="100000" lnSpcReduction="0"/>
          </a:bodyPr>
          <a:lstStyle>
            <a:lvl1pPr marL="0" indent="0">
              <a:buSzTx/>
              <a:buFontTx/>
              <a:buNone/>
              <a:defRPr sz="2000">
                <a:latin typeface="Proxima Nova Light"/>
                <a:ea typeface="Proxima Nova Light"/>
                <a:cs typeface="Proxima Nova Light"/>
                <a:sym typeface="Proxima Nova Light"/>
              </a:defRPr>
            </a:lvl1pPr>
          </a:lstStyle>
          <a:p>
            <a:pPr/>
            <a:r>
              <a:t>Текст</a:t>
            </a:r>
          </a:p>
        </p:txBody>
      </p:sp>
      <p:sp>
        <p:nvSpPr>
          <p:cNvPr id="240" name="Slide Number"/>
          <p:cNvSpPr txBox="1"/>
          <p:nvPr>
            <p:ph type="sldNum" sz="quarter" idx="2"/>
          </p:nvPr>
        </p:nvSpPr>
        <p:spPr>
          <a:xfrm>
            <a:off x="215857" y="5855666"/>
            <a:ext cx="732639" cy="8280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Слайд №2.2 Разворот слева">
    <p:bg>
      <p:bgPr>
        <a:solidFill>
          <a:schemeClr val="accent5"/>
        </a:solidFill>
      </p:bgPr>
    </p:bg>
    <p:spTree>
      <p:nvGrpSpPr>
        <p:cNvPr id="1" name=""/>
        <p:cNvGrpSpPr/>
        <p:nvPr/>
      </p:nvGrpSpPr>
      <p:grpSpPr>
        <a:xfrm>
          <a:off x="0" y="0"/>
          <a:ext cx="0" cy="0"/>
          <a:chOff x="0" y="0"/>
          <a:chExt cx="0" cy="0"/>
        </a:xfrm>
      </p:grpSpPr>
      <p:sp>
        <p:nvSpPr>
          <p:cNvPr id="247" name="Прямоугольник 2"/>
          <p:cNvSpPr/>
          <p:nvPr/>
        </p:nvSpPr>
        <p:spPr>
          <a:xfrm>
            <a:off x="6638635" y="2062789"/>
            <a:ext cx="5553365" cy="3780000"/>
          </a:xfrm>
          <a:prstGeom prst="rect">
            <a:avLst/>
          </a:prstGeom>
          <a:solidFill>
            <a:srgbClr val="F5F6F6"/>
          </a:solidFill>
          <a:ln w="12700">
            <a:miter lim="400000"/>
          </a:ln>
        </p:spPr>
        <p:txBody>
          <a:bodyPr lIns="45718" tIns="45718" rIns="45718" bIns="45718" anchor="ctr"/>
          <a:lstStyle/>
          <a:p>
            <a:pPr>
              <a:defRPr b="1"/>
            </a:pPr>
          </a:p>
        </p:txBody>
      </p:sp>
      <p:sp>
        <p:nvSpPr>
          <p:cNvPr id="248" name="Body Level One…"/>
          <p:cNvSpPr txBox="1"/>
          <p:nvPr>
            <p:ph type="body" sz="quarter" idx="1" hasCustomPrompt="1"/>
          </p:nvPr>
        </p:nvSpPr>
        <p:spPr>
          <a:xfrm>
            <a:off x="982568" y="788619"/>
            <a:ext cx="9726296" cy="823913"/>
          </a:xfrm>
          <a:prstGeom prst="rect">
            <a:avLst/>
          </a:prstGeom>
        </p:spPr>
        <p:txBody>
          <a:bodyPr>
            <a:normAutofit fontScale="100000" lnSpcReduction="0"/>
          </a:bodyPr>
          <a:lstStyle>
            <a:lvl1pPr marL="0" indent="0">
              <a:buSzTx/>
              <a:buFontTx/>
              <a:buNone/>
              <a:defRPr b="1" sz="3200">
                <a:solidFill>
                  <a:srgbClr val="000000"/>
                </a:solidFill>
              </a:defRPr>
            </a:lvl1pPr>
            <a:lvl2pPr marL="762000" indent="-304800">
              <a:buFontTx/>
              <a:defRPr b="1" sz="3200">
                <a:solidFill>
                  <a:srgbClr val="000000"/>
                </a:solidFill>
              </a:defRPr>
            </a:lvl2pPr>
            <a:lvl3pPr marL="1280158" indent="-365758">
              <a:buFontTx/>
              <a:defRPr b="1" sz="3200">
                <a:solidFill>
                  <a:srgbClr val="000000"/>
                </a:solidFill>
              </a:defRPr>
            </a:lvl3pPr>
            <a:lvl4pPr marL="1778000" indent="-406400">
              <a:buFontTx/>
              <a:defRPr b="1" sz="3200">
                <a:solidFill>
                  <a:srgbClr val="000000"/>
                </a:solidFill>
              </a:defRPr>
            </a:lvl4pPr>
            <a:lvl5pPr marL="2235200" indent="-406400">
              <a:buFontTx/>
              <a:defRPr b="1" sz="3200">
                <a:solidFill>
                  <a:srgbClr val="000000"/>
                </a:solidFill>
              </a:defRPr>
            </a:lvl5pPr>
          </a:lstStyle>
          <a:p>
            <a:pPr/>
            <a:r>
              <a:t>Варианты графиков и диаграмм</a:t>
            </a:r>
          </a:p>
          <a:p>
            <a:pPr lvl="1"/>
            <a:r>
              <a:t/>
            </a:r>
          </a:p>
          <a:p>
            <a:pPr lvl="2"/>
            <a:r>
              <a:t/>
            </a:r>
          </a:p>
          <a:p>
            <a:pPr lvl="3"/>
            <a:r>
              <a:t/>
            </a:r>
          </a:p>
          <a:p>
            <a:pPr lvl="4"/>
            <a:r>
              <a:t/>
            </a:r>
          </a:p>
        </p:txBody>
      </p:sp>
      <p:sp>
        <p:nvSpPr>
          <p:cNvPr id="249" name="Прямая соединительная линия 18"/>
          <p:cNvSpPr/>
          <p:nvPr/>
        </p:nvSpPr>
        <p:spPr>
          <a:xfrm>
            <a:off x="982568" y="324739"/>
            <a:ext cx="1080001" cy="1"/>
          </a:xfrm>
          <a:prstGeom prst="line">
            <a:avLst/>
          </a:prstGeom>
          <a:ln w="76200">
            <a:solidFill>
              <a:srgbClr val="FB2A38"/>
            </a:solidFill>
            <a:miter/>
          </a:ln>
        </p:spPr>
        <p:txBody>
          <a:bodyPr lIns="45718" tIns="45718" rIns="45718" bIns="45718"/>
          <a:lstStyle/>
          <a:p>
            <a:pPr/>
          </a:p>
        </p:txBody>
      </p:sp>
      <p:pic>
        <p:nvPicPr>
          <p:cNvPr id="250" name="Рисунок 720" descr="Рисунок 720"/>
          <p:cNvPicPr>
            <a:picLocks noChangeAspect="1"/>
          </p:cNvPicPr>
          <p:nvPr/>
        </p:nvPicPr>
        <p:blipFill>
          <a:blip r:embed="rId2">
            <a:extLst/>
          </a:blip>
          <a:srcRect l="54788" t="2981" r="38528" b="65080"/>
          <a:stretch>
            <a:fillRect/>
          </a:stretch>
        </p:blipFill>
        <p:spPr>
          <a:xfrm>
            <a:off x="11570206" y="3913911"/>
            <a:ext cx="621795" cy="2944089"/>
          </a:xfrm>
          <a:prstGeom prst="rect">
            <a:avLst/>
          </a:prstGeom>
          <a:ln w="12700">
            <a:miter lim="400000"/>
          </a:ln>
        </p:spPr>
      </p:pic>
      <p:sp>
        <p:nvSpPr>
          <p:cNvPr id="251" name="Slide Number"/>
          <p:cNvSpPr txBox="1"/>
          <p:nvPr>
            <p:ph type="sldNum" sz="quarter" idx="2"/>
          </p:nvPr>
        </p:nvSpPr>
        <p:spPr>
          <a:xfrm>
            <a:off x="215857" y="5855666"/>
            <a:ext cx="732639" cy="8280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Слайд №2.2 Разворот слева">
    <p:bg>
      <p:bgPr>
        <a:solidFill>
          <a:schemeClr val="accent5"/>
        </a:solidFill>
      </p:bgPr>
    </p:bg>
    <p:spTree>
      <p:nvGrpSpPr>
        <p:cNvPr id="1" name=""/>
        <p:cNvGrpSpPr/>
        <p:nvPr/>
      </p:nvGrpSpPr>
      <p:grpSpPr>
        <a:xfrm>
          <a:off x="0" y="0"/>
          <a:ext cx="0" cy="0"/>
          <a:chOff x="0" y="0"/>
          <a:chExt cx="0" cy="0"/>
        </a:xfrm>
      </p:grpSpPr>
      <p:sp>
        <p:nvSpPr>
          <p:cNvPr id="258" name="Body Level One…"/>
          <p:cNvSpPr txBox="1"/>
          <p:nvPr>
            <p:ph type="body" idx="1" hasCustomPrompt="1"/>
          </p:nvPr>
        </p:nvSpPr>
        <p:spPr>
          <a:xfrm>
            <a:off x="982568" y="1978549"/>
            <a:ext cx="9726297" cy="3744783"/>
          </a:xfrm>
          <a:prstGeom prst="rect">
            <a:avLst/>
          </a:prstGeom>
        </p:spPr>
        <p:txBody>
          <a:bodyPr>
            <a:normAutofit fontScale="100000" lnSpcReduction="0"/>
          </a:bodyPr>
          <a:lstStyle>
            <a:lvl1pPr marL="0" indent="0">
              <a:buSzTx/>
              <a:buFontTx/>
              <a:buNone/>
              <a:defRPr sz="2000">
                <a:latin typeface="Proxima Nova Light"/>
                <a:ea typeface="Proxima Nova Light"/>
                <a:cs typeface="Proxima Nova Light"/>
                <a:sym typeface="Proxima Nova Light"/>
              </a:defRPr>
            </a:lvl1pPr>
            <a:lvl2pPr marL="647700" indent="-190500">
              <a:buFontTx/>
              <a:defRPr sz="2000">
                <a:latin typeface="Proxima Nova Light"/>
                <a:ea typeface="Proxima Nova Light"/>
                <a:cs typeface="Proxima Nova Light"/>
                <a:sym typeface="Proxima Nova Light"/>
              </a:defRPr>
            </a:lvl2pPr>
            <a:lvl3pPr marL="1142999" indent="-228599">
              <a:buFontTx/>
              <a:defRPr sz="2000">
                <a:latin typeface="Proxima Nova Light"/>
                <a:ea typeface="Proxima Nova Light"/>
                <a:cs typeface="Proxima Nova Light"/>
                <a:sym typeface="Proxima Nova Light"/>
              </a:defRPr>
            </a:lvl3pPr>
            <a:lvl4pPr marL="1625600" indent="-254000">
              <a:buFontTx/>
              <a:defRPr sz="2000">
                <a:latin typeface="Proxima Nova Light"/>
                <a:ea typeface="Proxima Nova Light"/>
                <a:cs typeface="Proxima Nova Light"/>
                <a:sym typeface="Proxima Nova Light"/>
              </a:defRPr>
            </a:lvl4pPr>
            <a:lvl5pPr marL="2082800" indent="-254000">
              <a:buFontTx/>
              <a:defRPr sz="2000">
                <a:latin typeface="Proxima Nova Light"/>
                <a:ea typeface="Proxima Nova Light"/>
                <a:cs typeface="Proxima Nova Light"/>
                <a:sym typeface="Proxima Nova Light"/>
              </a:defRPr>
            </a:lvl5pPr>
          </a:lstStyle>
          <a:p>
            <a:pPr/>
            <a:r>
              <a:t>Текст</a:t>
            </a:r>
          </a:p>
          <a:p>
            <a:pPr lvl="1"/>
            <a:r>
              <a:t/>
            </a:r>
          </a:p>
          <a:p>
            <a:pPr lvl="2"/>
            <a:r>
              <a:t/>
            </a:r>
          </a:p>
          <a:p>
            <a:pPr lvl="3"/>
            <a:r>
              <a:t/>
            </a:r>
          </a:p>
          <a:p>
            <a:pPr lvl="4"/>
            <a:r>
              <a:t/>
            </a:r>
          </a:p>
        </p:txBody>
      </p:sp>
      <p:sp>
        <p:nvSpPr>
          <p:cNvPr id="259" name="Текст 23"/>
          <p:cNvSpPr/>
          <p:nvPr>
            <p:ph type="body" sz="quarter" idx="21" hasCustomPrompt="1"/>
          </p:nvPr>
        </p:nvSpPr>
        <p:spPr>
          <a:xfrm>
            <a:off x="982569" y="788619"/>
            <a:ext cx="9726295" cy="823913"/>
          </a:xfrm>
          <a:prstGeom prst="rect">
            <a:avLst/>
          </a:prstGeom>
        </p:spPr>
        <p:txBody>
          <a:bodyPr>
            <a:normAutofit fontScale="100000" lnSpcReduction="0"/>
          </a:bodyPr>
          <a:lstStyle>
            <a:lvl1pPr marL="0" indent="0">
              <a:buSzTx/>
              <a:buFontTx/>
              <a:buNone/>
              <a:defRPr b="1" sz="3200">
                <a:solidFill>
                  <a:srgbClr val="000000"/>
                </a:solidFill>
              </a:defRPr>
            </a:lvl1pPr>
          </a:lstStyle>
          <a:p>
            <a:pPr/>
            <a:r>
              <a:t>Заголовок</a:t>
            </a:r>
          </a:p>
        </p:txBody>
      </p:sp>
      <p:sp>
        <p:nvSpPr>
          <p:cNvPr id="260" name="Прямая соединительная линия 18"/>
          <p:cNvSpPr/>
          <p:nvPr/>
        </p:nvSpPr>
        <p:spPr>
          <a:xfrm>
            <a:off x="982568" y="324739"/>
            <a:ext cx="1080001" cy="1"/>
          </a:xfrm>
          <a:prstGeom prst="line">
            <a:avLst/>
          </a:prstGeom>
          <a:ln w="76200">
            <a:solidFill>
              <a:srgbClr val="FB2A38"/>
            </a:solidFill>
            <a:miter/>
          </a:ln>
        </p:spPr>
        <p:txBody>
          <a:bodyPr lIns="45718" tIns="45718" rIns="45718" bIns="45718"/>
          <a:lstStyle/>
          <a:p>
            <a:pPr/>
          </a:p>
        </p:txBody>
      </p:sp>
      <p:pic>
        <p:nvPicPr>
          <p:cNvPr id="261" name="Рисунок 720" descr="Рисунок 720"/>
          <p:cNvPicPr>
            <a:picLocks noChangeAspect="1"/>
          </p:cNvPicPr>
          <p:nvPr/>
        </p:nvPicPr>
        <p:blipFill>
          <a:blip r:embed="rId2">
            <a:extLst/>
          </a:blip>
          <a:srcRect l="54788" t="2981" r="38528" b="65080"/>
          <a:stretch>
            <a:fillRect/>
          </a:stretch>
        </p:blipFill>
        <p:spPr>
          <a:xfrm>
            <a:off x="-181462" y="1612531"/>
            <a:ext cx="621796" cy="2944090"/>
          </a:xfrm>
          <a:prstGeom prst="rect">
            <a:avLst/>
          </a:prstGeom>
          <a:ln w="12700">
            <a:miter lim="400000"/>
          </a:ln>
        </p:spPr>
      </p:pic>
      <p:sp>
        <p:nvSpPr>
          <p:cNvPr id="262" name="Slide Number"/>
          <p:cNvSpPr txBox="1"/>
          <p:nvPr>
            <p:ph type="sldNum" sz="quarter" idx="2"/>
          </p:nvPr>
        </p:nvSpPr>
        <p:spPr>
          <a:xfrm>
            <a:off x="215857" y="5855666"/>
            <a:ext cx="732639" cy="8280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Слайд №2.2 Разворот слева">
    <p:spTree>
      <p:nvGrpSpPr>
        <p:cNvPr id="1" name=""/>
        <p:cNvGrpSpPr/>
        <p:nvPr/>
      </p:nvGrpSpPr>
      <p:grpSpPr>
        <a:xfrm>
          <a:off x="0" y="0"/>
          <a:ext cx="0" cy="0"/>
          <a:chOff x="0" y="0"/>
          <a:chExt cx="0" cy="0"/>
        </a:xfrm>
      </p:grpSpPr>
      <p:sp>
        <p:nvSpPr>
          <p:cNvPr id="269" name="Body Level One…"/>
          <p:cNvSpPr txBox="1"/>
          <p:nvPr>
            <p:ph type="body" sz="quarter" idx="1" hasCustomPrompt="1"/>
          </p:nvPr>
        </p:nvSpPr>
        <p:spPr>
          <a:xfrm>
            <a:off x="994676" y="3062982"/>
            <a:ext cx="4274129" cy="1080001"/>
          </a:xfrm>
          <a:prstGeom prst="rect">
            <a:avLst/>
          </a:prstGeom>
        </p:spPr>
        <p:txBody>
          <a:bodyPr>
            <a:normAutofit fontScale="100000" lnSpcReduction="0"/>
          </a:bodyPr>
          <a:lstStyle>
            <a:lvl1pPr marL="0" indent="0">
              <a:buSzTx/>
              <a:buFontTx/>
              <a:buNone/>
              <a:defRPr b="1" sz="3200">
                <a:solidFill>
                  <a:srgbClr val="000000"/>
                </a:solidFill>
              </a:defRPr>
            </a:lvl1pPr>
            <a:lvl2pPr marL="762000" indent="-304800">
              <a:buFontTx/>
              <a:defRPr b="1" sz="3200">
                <a:solidFill>
                  <a:srgbClr val="000000"/>
                </a:solidFill>
              </a:defRPr>
            </a:lvl2pPr>
            <a:lvl3pPr marL="1280158" indent="-365758">
              <a:buFontTx/>
              <a:defRPr b="1" sz="3200">
                <a:solidFill>
                  <a:srgbClr val="000000"/>
                </a:solidFill>
              </a:defRPr>
            </a:lvl3pPr>
            <a:lvl4pPr marL="1778000" indent="-406400">
              <a:buFontTx/>
              <a:defRPr b="1" sz="3200">
                <a:solidFill>
                  <a:srgbClr val="000000"/>
                </a:solidFill>
              </a:defRPr>
            </a:lvl4pPr>
            <a:lvl5pPr marL="2235200" indent="-406400">
              <a:buFontTx/>
              <a:defRPr b="1" sz="3200">
                <a:solidFill>
                  <a:srgbClr val="000000"/>
                </a:solidFill>
              </a:defRPr>
            </a:lvl5pPr>
          </a:lstStyle>
          <a:p>
            <a:pPr/>
            <a:r>
              <a:t>Напоминание оставить отзыв</a:t>
            </a:r>
          </a:p>
          <a:p>
            <a:pPr lvl="1"/>
            <a:r>
              <a:t/>
            </a:r>
          </a:p>
          <a:p>
            <a:pPr lvl="2"/>
            <a:r>
              <a:t/>
            </a:r>
          </a:p>
          <a:p>
            <a:pPr lvl="3"/>
            <a:r>
              <a:t/>
            </a:r>
          </a:p>
          <a:p>
            <a:pPr lvl="4"/>
            <a:r>
              <a:t/>
            </a:r>
          </a:p>
        </p:txBody>
      </p:sp>
      <p:sp>
        <p:nvSpPr>
          <p:cNvPr id="270" name="Прямая соединительная линия 18"/>
          <p:cNvSpPr/>
          <p:nvPr/>
        </p:nvSpPr>
        <p:spPr>
          <a:xfrm>
            <a:off x="994676" y="2599103"/>
            <a:ext cx="1080001" cy="1"/>
          </a:xfrm>
          <a:prstGeom prst="line">
            <a:avLst/>
          </a:prstGeom>
          <a:ln w="76200">
            <a:solidFill>
              <a:srgbClr val="FB2A38"/>
            </a:solidFill>
            <a:miter/>
          </a:ln>
        </p:spPr>
        <p:txBody>
          <a:bodyPr lIns="45718" tIns="45718" rIns="45718" bIns="45718"/>
          <a:lstStyle/>
          <a:p>
            <a:pPr/>
          </a:p>
        </p:txBody>
      </p:sp>
      <p:pic>
        <p:nvPicPr>
          <p:cNvPr id="271" name="Рисунок 720" descr="Рисунок 720"/>
          <p:cNvPicPr>
            <a:picLocks noChangeAspect="1"/>
          </p:cNvPicPr>
          <p:nvPr/>
        </p:nvPicPr>
        <p:blipFill>
          <a:blip r:embed="rId2">
            <a:extLst/>
          </a:blip>
          <a:srcRect l="45143" t="5844" r="38530" b="77677"/>
          <a:stretch>
            <a:fillRect/>
          </a:stretch>
        </p:blipFill>
        <p:spPr>
          <a:xfrm rot="5400000">
            <a:off x="10672895" y="5338895"/>
            <a:ext cx="1519105" cy="1519105"/>
          </a:xfrm>
          <a:prstGeom prst="rect">
            <a:avLst/>
          </a:prstGeom>
          <a:ln w="12700">
            <a:miter lim="400000"/>
          </a:ln>
        </p:spPr>
      </p:pic>
      <p:sp>
        <p:nvSpPr>
          <p:cNvPr id="272" name="Slide Number"/>
          <p:cNvSpPr txBox="1"/>
          <p:nvPr>
            <p:ph type="sldNum" sz="quarter" idx="2"/>
          </p:nvPr>
        </p:nvSpPr>
        <p:spPr>
          <a:xfrm>
            <a:off x="215857" y="5855666"/>
            <a:ext cx="732639" cy="828041"/>
          </a:xfrm>
          <a:prstGeom prst="rect">
            <a:avLst/>
          </a:prstGeom>
        </p:spPr>
        <p:txBody>
          <a:bodyPr/>
          <a:lstStyle/>
          <a:p>
            <a:pPr/>
            <a:fld id="{86CB4B4D-7CA3-9044-876B-883B54F8677D}" type="slidenum"/>
          </a:p>
        </p:txBody>
      </p:sp>
      <p:pic>
        <p:nvPicPr>
          <p:cNvPr id="273" name="Picture 5" descr="Picture 5"/>
          <p:cNvPicPr>
            <a:picLocks noChangeAspect="1"/>
          </p:cNvPicPr>
          <p:nvPr/>
        </p:nvPicPr>
        <p:blipFill>
          <a:blip r:embed="rId3">
            <a:extLst/>
          </a:blip>
          <a:stretch>
            <a:fillRect/>
          </a:stretch>
        </p:blipFill>
        <p:spPr>
          <a:xfrm>
            <a:off x="215857" y="1126408"/>
            <a:ext cx="6837008" cy="5939413"/>
          </a:xfrm>
          <a:prstGeom prst="rect">
            <a:avLst/>
          </a:prstGeom>
          <a:ln w="12700">
            <a:miter lim="400000"/>
          </a:ln>
        </p:spPr>
      </p:pic>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Титульный лист">
    <p:spTree>
      <p:nvGrpSpPr>
        <p:cNvPr id="1" name=""/>
        <p:cNvGrpSpPr/>
        <p:nvPr/>
      </p:nvGrpSpPr>
      <p:grpSpPr>
        <a:xfrm>
          <a:off x="0" y="0"/>
          <a:ext cx="0" cy="0"/>
          <a:chOff x="0" y="0"/>
          <a:chExt cx="0" cy="0"/>
        </a:xfrm>
      </p:grpSpPr>
      <p:sp>
        <p:nvSpPr>
          <p:cNvPr id="2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Слайд №1.1 Стандартный">
    <p:bg>
      <p:bgPr>
        <a:solidFill>
          <a:schemeClr val="accent5"/>
        </a:solidFill>
      </p:bgPr>
    </p:bg>
    <p:spTree>
      <p:nvGrpSpPr>
        <p:cNvPr id="1" name=""/>
        <p:cNvGrpSpPr/>
        <p:nvPr/>
      </p:nvGrpSpPr>
      <p:grpSpPr>
        <a:xfrm>
          <a:off x="0" y="0"/>
          <a:ext cx="0" cy="0"/>
          <a:chOff x="0" y="0"/>
          <a:chExt cx="0" cy="0"/>
        </a:xfrm>
      </p:grpSpPr>
      <p:sp>
        <p:nvSpPr>
          <p:cNvPr id="287" name="Прямоугольник 3"/>
          <p:cNvSpPr/>
          <p:nvPr/>
        </p:nvSpPr>
        <p:spPr>
          <a:xfrm>
            <a:off x="6428933" y="0"/>
            <a:ext cx="5763068" cy="6856325"/>
          </a:xfrm>
          <a:prstGeom prst="rect">
            <a:avLst/>
          </a:prstGeom>
          <a:solidFill>
            <a:schemeClr val="accent1"/>
          </a:solidFill>
          <a:ln w="12700">
            <a:miter lim="400000"/>
          </a:ln>
        </p:spPr>
        <p:txBody>
          <a:bodyPr lIns="45718" tIns="45718" rIns="45718" bIns="45718" anchor="ctr"/>
          <a:lstStyle/>
          <a:p>
            <a:pPr>
              <a:defRPr b="1"/>
            </a:pPr>
          </a:p>
        </p:txBody>
      </p:sp>
      <p:sp>
        <p:nvSpPr>
          <p:cNvPr id="288" name="Прямая соединительная линия 18"/>
          <p:cNvSpPr/>
          <p:nvPr/>
        </p:nvSpPr>
        <p:spPr>
          <a:xfrm>
            <a:off x="982568" y="2687596"/>
            <a:ext cx="1080001" cy="1"/>
          </a:xfrm>
          <a:prstGeom prst="line">
            <a:avLst/>
          </a:prstGeom>
          <a:ln w="76200">
            <a:solidFill>
              <a:srgbClr val="FB2A38"/>
            </a:solidFill>
            <a:miter/>
          </a:ln>
        </p:spPr>
        <p:txBody>
          <a:bodyPr lIns="45718" tIns="45718" rIns="45718" bIns="45718"/>
          <a:lstStyle/>
          <a:p>
            <a:pPr/>
          </a:p>
        </p:txBody>
      </p:sp>
      <p:sp>
        <p:nvSpPr>
          <p:cNvPr id="289" name="Body Level One…"/>
          <p:cNvSpPr txBox="1"/>
          <p:nvPr>
            <p:ph type="body" sz="quarter" idx="1" hasCustomPrompt="1"/>
          </p:nvPr>
        </p:nvSpPr>
        <p:spPr>
          <a:xfrm>
            <a:off x="982568" y="3151476"/>
            <a:ext cx="4150542" cy="1441307"/>
          </a:xfrm>
          <a:prstGeom prst="rect">
            <a:avLst/>
          </a:prstGeom>
        </p:spPr>
        <p:txBody>
          <a:bodyPr>
            <a:normAutofit fontScale="100000" lnSpcReduction="0"/>
          </a:bodyPr>
          <a:lstStyle>
            <a:lvl1pPr marL="0" indent="0">
              <a:buSzTx/>
              <a:buFontTx/>
              <a:buNone/>
              <a:defRPr b="1" sz="3200">
                <a:solidFill>
                  <a:srgbClr val="000000"/>
                </a:solidFill>
              </a:defRPr>
            </a:lvl1pPr>
            <a:lvl2pPr marL="762000" indent="-304800">
              <a:buFontTx/>
              <a:defRPr b="1" sz="3200">
                <a:solidFill>
                  <a:srgbClr val="000000"/>
                </a:solidFill>
              </a:defRPr>
            </a:lvl2pPr>
            <a:lvl3pPr marL="1280158" indent="-365758">
              <a:buFontTx/>
              <a:defRPr b="1" sz="3200">
                <a:solidFill>
                  <a:srgbClr val="000000"/>
                </a:solidFill>
              </a:defRPr>
            </a:lvl3pPr>
            <a:lvl4pPr marL="1778000" indent="-406400">
              <a:buFontTx/>
              <a:defRPr b="1" sz="3200">
                <a:solidFill>
                  <a:srgbClr val="000000"/>
                </a:solidFill>
              </a:defRPr>
            </a:lvl4pPr>
            <a:lvl5pPr marL="2235200" indent="-406400">
              <a:buFontTx/>
              <a:defRPr b="1" sz="3200">
                <a:solidFill>
                  <a:srgbClr val="000000"/>
                </a:solidFill>
              </a:defRPr>
            </a:lvl5pPr>
          </a:lstStyle>
          <a:p>
            <a:pPr/>
            <a:r>
              <a:t>Название домашнего задания</a:t>
            </a:r>
          </a:p>
          <a:p>
            <a:pPr lvl="1"/>
            <a:r>
              <a:t/>
            </a:r>
          </a:p>
          <a:p>
            <a:pPr lvl="2"/>
            <a:r>
              <a:t/>
            </a:r>
          </a:p>
          <a:p>
            <a:pPr lvl="3"/>
            <a:r>
              <a:t/>
            </a:r>
          </a:p>
          <a:p>
            <a:pPr lvl="4"/>
            <a:r>
              <a:t/>
            </a:r>
          </a:p>
        </p:txBody>
      </p:sp>
      <p:pic>
        <p:nvPicPr>
          <p:cNvPr id="290" name="Рисунок 720" descr="Рисунок 720"/>
          <p:cNvPicPr>
            <a:picLocks noChangeAspect="1"/>
          </p:cNvPicPr>
          <p:nvPr/>
        </p:nvPicPr>
        <p:blipFill>
          <a:blip r:embed="rId2">
            <a:extLst/>
          </a:blip>
          <a:srcRect l="54786" t="15578" r="34191" b="73299"/>
          <a:stretch>
            <a:fillRect/>
          </a:stretch>
        </p:blipFill>
        <p:spPr>
          <a:xfrm rot="5400000">
            <a:off x="0" y="0"/>
            <a:ext cx="872837" cy="872836"/>
          </a:xfrm>
          <a:prstGeom prst="rect">
            <a:avLst/>
          </a:prstGeom>
          <a:ln w="12700">
            <a:miter lim="400000"/>
          </a:ln>
        </p:spPr>
      </p:pic>
      <p:sp>
        <p:nvSpPr>
          <p:cNvPr id="291" name="Текст 23"/>
          <p:cNvSpPr/>
          <p:nvPr>
            <p:ph type="body" sz="quarter" idx="21" hasCustomPrompt="1"/>
          </p:nvPr>
        </p:nvSpPr>
        <p:spPr>
          <a:xfrm>
            <a:off x="7052578" y="1967596"/>
            <a:ext cx="1721567" cy="720001"/>
          </a:xfrm>
          <a:prstGeom prst="rect">
            <a:avLst/>
          </a:prstGeom>
        </p:spPr>
        <p:txBody>
          <a:bodyPr>
            <a:normAutofit fontScale="100000" lnSpcReduction="0"/>
          </a:bodyPr>
          <a:lstStyle>
            <a:lvl1pPr marL="0" indent="0">
              <a:buSzTx/>
              <a:buFontTx/>
              <a:buNone/>
              <a:defRPr sz="1800">
                <a:solidFill>
                  <a:schemeClr val="accent5"/>
                </a:solidFill>
              </a:defRPr>
            </a:lvl1pPr>
          </a:lstStyle>
          <a:p>
            <a:pPr/>
            <a:r>
              <a:t>Баллов  за задание</a:t>
            </a:r>
          </a:p>
        </p:txBody>
      </p:sp>
      <p:sp>
        <p:nvSpPr>
          <p:cNvPr id="292" name="Текст 23"/>
          <p:cNvSpPr/>
          <p:nvPr>
            <p:ph type="body" sz="quarter" idx="22" hasCustomPrompt="1"/>
          </p:nvPr>
        </p:nvSpPr>
        <p:spPr>
          <a:xfrm>
            <a:off x="7086072" y="2944593"/>
            <a:ext cx="4439940" cy="542831"/>
          </a:xfrm>
          <a:prstGeom prst="rect">
            <a:avLst/>
          </a:prstGeom>
        </p:spPr>
        <p:txBody>
          <a:bodyPr>
            <a:normAutofit fontScale="100000" lnSpcReduction="0"/>
          </a:bodyPr>
          <a:lstStyle>
            <a:lvl1pPr marL="0" indent="0">
              <a:buSzTx/>
              <a:buFontTx/>
              <a:buNone/>
              <a:defRPr b="1" sz="2000">
                <a:solidFill>
                  <a:schemeClr val="accent5"/>
                </a:solidFill>
              </a:defRPr>
            </a:lvl1pPr>
          </a:lstStyle>
          <a:p>
            <a:pPr/>
            <a:r>
              <a:t>Полезная литература в помощь</a:t>
            </a:r>
          </a:p>
        </p:txBody>
      </p:sp>
      <p:sp>
        <p:nvSpPr>
          <p:cNvPr id="293" name="Текст 23"/>
          <p:cNvSpPr/>
          <p:nvPr>
            <p:ph type="body" sz="quarter" idx="23" hasCustomPrompt="1"/>
          </p:nvPr>
        </p:nvSpPr>
        <p:spPr>
          <a:xfrm>
            <a:off x="9059449" y="1967596"/>
            <a:ext cx="2466564" cy="720001"/>
          </a:xfrm>
          <a:prstGeom prst="rect">
            <a:avLst/>
          </a:prstGeom>
        </p:spPr>
        <p:txBody>
          <a:bodyPr>
            <a:normAutofit fontScale="100000" lnSpcReduction="0"/>
          </a:bodyPr>
          <a:lstStyle>
            <a:lvl1pPr marL="0" indent="0">
              <a:buSzTx/>
              <a:buFontTx/>
              <a:buNone/>
              <a:defRPr sz="1800">
                <a:solidFill>
                  <a:schemeClr val="accent5"/>
                </a:solidFill>
              </a:defRPr>
            </a:lvl1pPr>
          </a:lstStyle>
          <a:p>
            <a:pPr/>
            <a:r>
              <a:t>Срок сдачи</a:t>
            </a:r>
          </a:p>
        </p:txBody>
      </p:sp>
      <p:sp>
        <p:nvSpPr>
          <p:cNvPr id="294" name="Текст 23"/>
          <p:cNvSpPr/>
          <p:nvPr>
            <p:ph type="body" sz="quarter" idx="24" hasCustomPrompt="1"/>
          </p:nvPr>
        </p:nvSpPr>
        <p:spPr>
          <a:xfrm>
            <a:off x="7052578" y="3704252"/>
            <a:ext cx="4602520" cy="1900155"/>
          </a:xfrm>
          <a:prstGeom prst="rect">
            <a:avLst/>
          </a:prstGeom>
        </p:spPr>
        <p:txBody>
          <a:bodyPr>
            <a:normAutofit fontScale="100000" lnSpcReduction="0"/>
          </a:bodyPr>
          <a:lstStyle>
            <a:lvl1pPr marL="285750" indent="-285750">
              <a:buFontTx/>
              <a:buChar char="▪"/>
              <a:defRPr sz="1800">
                <a:solidFill>
                  <a:schemeClr val="accent5"/>
                </a:solidFill>
              </a:defRPr>
            </a:lvl1pPr>
          </a:lstStyle>
          <a:p>
            <a:pPr/>
            <a:r>
              <a:t>Список литературы</a:t>
            </a:r>
          </a:p>
        </p:txBody>
      </p:sp>
      <p:sp>
        <p:nvSpPr>
          <p:cNvPr id="295" name="Прямоугольник: усеченные верхние углы 1"/>
          <p:cNvSpPr/>
          <p:nvPr/>
        </p:nvSpPr>
        <p:spPr>
          <a:xfrm>
            <a:off x="982568" y="4884406"/>
            <a:ext cx="4150539" cy="46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9" y="0"/>
                </a:moveTo>
                <a:lnTo>
                  <a:pt x="21141" y="0"/>
                </a:lnTo>
                <a:lnTo>
                  <a:pt x="21600" y="4071"/>
                </a:lnTo>
                <a:lnTo>
                  <a:pt x="21600" y="17292"/>
                </a:lnTo>
                <a:lnTo>
                  <a:pt x="21114" y="21600"/>
                </a:lnTo>
                <a:lnTo>
                  <a:pt x="486" y="21600"/>
                </a:lnTo>
                <a:lnTo>
                  <a:pt x="0" y="17292"/>
                </a:lnTo>
                <a:lnTo>
                  <a:pt x="0" y="4071"/>
                </a:lnTo>
                <a:close/>
              </a:path>
            </a:pathLst>
          </a:custGeom>
          <a:solidFill>
            <a:schemeClr val="accent1"/>
          </a:solidFill>
          <a:ln w="12700">
            <a:miter lim="400000"/>
          </a:ln>
        </p:spPr>
        <p:txBody>
          <a:bodyPr lIns="45718" tIns="45718" rIns="45718" bIns="45718" anchor="ctr"/>
          <a:lstStyle/>
          <a:p>
            <a:pPr algn="ctr">
              <a:defRPr b="1"/>
            </a:pPr>
          </a:p>
        </p:txBody>
      </p:sp>
      <p:sp>
        <p:nvSpPr>
          <p:cNvPr id="296" name="Текст 23"/>
          <p:cNvSpPr/>
          <p:nvPr>
            <p:ph type="body" sz="quarter" idx="25" hasCustomPrompt="1"/>
          </p:nvPr>
        </p:nvSpPr>
        <p:spPr>
          <a:xfrm>
            <a:off x="982568" y="4902406"/>
            <a:ext cx="4150542" cy="432001"/>
          </a:xfrm>
          <a:prstGeom prst="rect">
            <a:avLst/>
          </a:prstGeom>
        </p:spPr>
        <p:txBody>
          <a:bodyPr anchor="ctr">
            <a:normAutofit fontScale="100000" lnSpcReduction="0"/>
          </a:bodyPr>
          <a:lstStyle>
            <a:lvl1pPr marL="0" indent="0" algn="ctr">
              <a:buSzTx/>
              <a:buFontTx/>
              <a:buNone/>
              <a:defRPr sz="1800">
                <a:solidFill>
                  <a:schemeClr val="accent5"/>
                </a:solidFill>
              </a:defRPr>
            </a:lvl1pPr>
          </a:lstStyle>
          <a:p>
            <a:pPr/>
            <a:r>
              <a:t>Номер домашнего задания</a:t>
            </a:r>
          </a:p>
        </p:txBody>
      </p:sp>
      <p:sp>
        <p:nvSpPr>
          <p:cNvPr id="297" name="Slide Number"/>
          <p:cNvSpPr txBox="1"/>
          <p:nvPr>
            <p:ph type="sldNum" sz="quarter" idx="2"/>
          </p:nvPr>
        </p:nvSpPr>
        <p:spPr>
          <a:xfrm>
            <a:off x="215857" y="5855666"/>
            <a:ext cx="732639" cy="8280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Пустой слайд">
    <p:bg>
      <p:bgPr>
        <a:solidFill>
          <a:schemeClr val="accent5"/>
        </a:solidFill>
      </p:bgPr>
    </p:bg>
    <p:spTree>
      <p:nvGrpSpPr>
        <p:cNvPr id="1" name=""/>
        <p:cNvGrpSpPr/>
        <p:nvPr/>
      </p:nvGrpSpPr>
      <p:grpSpPr>
        <a:xfrm>
          <a:off x="0" y="0"/>
          <a:ext cx="0" cy="0"/>
          <a:chOff x="0" y="0"/>
          <a:chExt cx="0" cy="0"/>
        </a:xfrm>
      </p:grpSpPr>
      <p:sp>
        <p:nvSpPr>
          <p:cNvPr id="3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6_Титульный лист">
    <p:spTree>
      <p:nvGrpSpPr>
        <p:cNvPr id="1" name=""/>
        <p:cNvGrpSpPr/>
        <p:nvPr/>
      </p:nvGrpSpPr>
      <p:grpSpPr>
        <a:xfrm>
          <a:off x="0" y="0"/>
          <a:ext cx="0" cy="0"/>
          <a:chOff x="0" y="0"/>
          <a:chExt cx="0" cy="0"/>
        </a:xfrm>
      </p:grpSpPr>
      <p:pic>
        <p:nvPicPr>
          <p:cNvPr id="59" name="Рисунок 720" descr="Рисунок 720"/>
          <p:cNvPicPr>
            <a:picLocks noChangeAspect="1"/>
          </p:cNvPicPr>
          <p:nvPr/>
        </p:nvPicPr>
        <p:blipFill>
          <a:blip r:embed="rId2">
            <a:extLst/>
          </a:blip>
          <a:srcRect l="54788" t="2981" r="38528" b="65080"/>
          <a:stretch>
            <a:fillRect/>
          </a:stretch>
        </p:blipFill>
        <p:spPr>
          <a:xfrm rot="10800000">
            <a:off x="-1" y="2492717"/>
            <a:ext cx="921953" cy="4365283"/>
          </a:xfrm>
          <a:prstGeom prst="rect">
            <a:avLst/>
          </a:prstGeom>
          <a:ln w="12700">
            <a:miter lim="400000"/>
          </a:ln>
        </p:spPr>
      </p:pic>
      <p:sp>
        <p:nvSpPr>
          <p:cNvPr id="60" name="Body Level One…"/>
          <p:cNvSpPr txBox="1"/>
          <p:nvPr>
            <p:ph type="body" sz="quarter" idx="1" hasCustomPrompt="1"/>
          </p:nvPr>
        </p:nvSpPr>
        <p:spPr>
          <a:xfrm>
            <a:off x="1651825" y="5243564"/>
            <a:ext cx="5799601" cy="332073"/>
          </a:xfrm>
          <a:prstGeom prst="rect">
            <a:avLst/>
          </a:prstGeom>
        </p:spPr>
        <p:txBody>
          <a:bodyPr>
            <a:normAutofit fontScale="100000" lnSpcReduction="0"/>
          </a:bodyPr>
          <a:lstStyle>
            <a:lvl1pPr marL="0" indent="0">
              <a:buSzTx/>
              <a:buFontTx/>
              <a:buNone/>
              <a:defRPr sz="1800">
                <a:solidFill>
                  <a:srgbClr val="000000"/>
                </a:solidFill>
              </a:defRPr>
            </a:lvl1pPr>
            <a:lvl2pPr>
              <a:buFontTx/>
              <a:defRPr sz="1800">
                <a:solidFill>
                  <a:srgbClr val="000000"/>
                </a:solidFill>
              </a:defRPr>
            </a:lvl2pPr>
            <a:lvl3pPr>
              <a:buFontTx/>
              <a:defRPr sz="1800">
                <a:solidFill>
                  <a:srgbClr val="000000"/>
                </a:solidFill>
              </a:defRPr>
            </a:lvl3pPr>
            <a:lvl4pPr>
              <a:buFontTx/>
              <a:defRPr sz="1800">
                <a:solidFill>
                  <a:srgbClr val="000000"/>
                </a:solidFill>
              </a:defRPr>
            </a:lvl4pPr>
            <a:lvl5pPr>
              <a:buFontTx/>
              <a:defRPr sz="1800">
                <a:solidFill>
                  <a:srgbClr val="000000"/>
                </a:solidFill>
              </a:defRPr>
            </a:lvl5pPr>
          </a:lstStyle>
          <a:p>
            <a:pPr/>
            <a:r>
              <a:t>Имя Фамилия преподавателя</a:t>
            </a:r>
          </a:p>
          <a:p>
            <a:pPr lvl="1"/>
            <a:r>
              <a:t/>
            </a:r>
          </a:p>
          <a:p>
            <a:pPr lvl="2"/>
            <a:r>
              <a:t/>
            </a:r>
          </a:p>
          <a:p>
            <a:pPr lvl="3"/>
            <a:r>
              <a:t/>
            </a:r>
          </a:p>
          <a:p>
            <a:pPr lvl="4"/>
            <a:r>
              <a:t/>
            </a:r>
          </a:p>
        </p:txBody>
      </p:sp>
      <p:sp>
        <p:nvSpPr>
          <p:cNvPr id="61" name="Текст 19"/>
          <p:cNvSpPr/>
          <p:nvPr>
            <p:ph type="body" sz="quarter" idx="21" hasCustomPrompt="1"/>
          </p:nvPr>
        </p:nvSpPr>
        <p:spPr>
          <a:xfrm>
            <a:off x="1651825" y="3366229"/>
            <a:ext cx="5800676" cy="1631606"/>
          </a:xfrm>
          <a:prstGeom prst="rect">
            <a:avLst/>
          </a:prstGeom>
        </p:spPr>
        <p:txBody>
          <a:bodyPr>
            <a:normAutofit fontScale="100000" lnSpcReduction="0"/>
          </a:bodyPr>
          <a:lstStyle>
            <a:lvl1pPr marL="0" indent="0">
              <a:lnSpc>
                <a:spcPct val="100000"/>
              </a:lnSpc>
              <a:buSzTx/>
              <a:buFontTx/>
              <a:buNone/>
              <a:defRPr b="1" sz="4400">
                <a:solidFill>
                  <a:srgbClr val="000000"/>
                </a:solidFill>
              </a:defRPr>
            </a:lvl1pPr>
          </a:lstStyle>
          <a:p>
            <a:pPr/>
            <a:r>
              <a:t>Название дисциплины</a:t>
            </a:r>
          </a:p>
        </p:txBody>
      </p:sp>
      <p:grpSp>
        <p:nvGrpSpPr>
          <p:cNvPr id="76" name="Группа 45"/>
          <p:cNvGrpSpPr/>
          <p:nvPr/>
        </p:nvGrpSpPr>
        <p:grpSpPr>
          <a:xfrm>
            <a:off x="4755973" y="7807510"/>
            <a:ext cx="1802677" cy="947872"/>
            <a:chOff x="0" y="0"/>
            <a:chExt cx="1802676" cy="947870"/>
          </a:xfrm>
        </p:grpSpPr>
        <p:grpSp>
          <p:nvGrpSpPr>
            <p:cNvPr id="68" name="Группа 28"/>
            <p:cNvGrpSpPr/>
            <p:nvPr/>
          </p:nvGrpSpPr>
          <p:grpSpPr>
            <a:xfrm>
              <a:off x="888276" y="-1"/>
              <a:ext cx="914401" cy="934914"/>
              <a:chOff x="0" y="0"/>
              <a:chExt cx="914400" cy="934912"/>
            </a:xfrm>
          </p:grpSpPr>
          <p:sp>
            <p:nvSpPr>
              <p:cNvPr id="62" name="Прямая соединительная линия 8"/>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63" name="Прямая соединительная линия 15"/>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64" name="Прямая соединительная линия 16"/>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65" name="Прямая соединительная линия 18"/>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66" name="Прямая соединительная линия 20"/>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67" name="Прямая соединительная линия 23"/>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nvGrpSpPr>
            <p:cNvPr id="75" name="Группа 31"/>
            <p:cNvGrpSpPr/>
            <p:nvPr/>
          </p:nvGrpSpPr>
          <p:grpSpPr>
            <a:xfrm>
              <a:off x="-1" y="12957"/>
              <a:ext cx="914402" cy="934914"/>
              <a:chOff x="0" y="0"/>
              <a:chExt cx="914400" cy="934912"/>
            </a:xfrm>
          </p:grpSpPr>
          <p:sp>
            <p:nvSpPr>
              <p:cNvPr id="69" name="Прямая соединительная линия 32"/>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70" name="Прямая соединительная линия 33"/>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71" name="Прямая соединительная линия 34"/>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72" name="Прямая соединительная линия 35"/>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73" name="Прямая соединительная линия 36"/>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74" name="Прямая соединительная линия 37"/>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pic>
        <p:nvPicPr>
          <p:cNvPr id="77" name="Рисунок 4" descr="Рисунок 4"/>
          <p:cNvPicPr>
            <a:picLocks noChangeAspect="1"/>
          </p:cNvPicPr>
          <p:nvPr/>
        </p:nvPicPr>
        <p:blipFill>
          <a:blip r:embed="rId3">
            <a:extLst/>
          </a:blip>
          <a:stretch>
            <a:fillRect/>
          </a:stretch>
        </p:blipFill>
        <p:spPr>
          <a:xfrm>
            <a:off x="6602728" y="1568833"/>
            <a:ext cx="5589272" cy="6858001"/>
          </a:xfrm>
          <a:prstGeom prst="rect">
            <a:avLst/>
          </a:prstGeom>
          <a:ln w="12700">
            <a:miter lim="400000"/>
          </a:ln>
        </p:spPr>
      </p:pic>
      <p:pic>
        <p:nvPicPr>
          <p:cNvPr id="78" name="Рисунок 5" descr="Рисунок 5"/>
          <p:cNvPicPr>
            <a:picLocks noChangeAspect="1"/>
          </p:cNvPicPr>
          <p:nvPr/>
        </p:nvPicPr>
        <p:blipFill>
          <a:blip r:embed="rId4">
            <a:extLst/>
          </a:blip>
          <a:stretch>
            <a:fillRect/>
          </a:stretch>
        </p:blipFill>
        <p:spPr>
          <a:xfrm>
            <a:off x="1651825" y="2283471"/>
            <a:ext cx="2565401" cy="571501"/>
          </a:xfrm>
          <a:prstGeom prst="rect">
            <a:avLst/>
          </a:prstGeom>
          <a:ln w="12700">
            <a:miter lim="400000"/>
          </a:ln>
        </p:spPr>
      </p:pic>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Титульный лист">
    <p:spTree>
      <p:nvGrpSpPr>
        <p:cNvPr id="1" name=""/>
        <p:cNvGrpSpPr/>
        <p:nvPr/>
      </p:nvGrpSpPr>
      <p:grpSpPr>
        <a:xfrm>
          <a:off x="0" y="0"/>
          <a:ext cx="0" cy="0"/>
          <a:chOff x="0" y="0"/>
          <a:chExt cx="0" cy="0"/>
        </a:xfrm>
      </p:grpSpPr>
      <p:pic>
        <p:nvPicPr>
          <p:cNvPr id="86" name="Рисунок 720" descr="Рисунок 720"/>
          <p:cNvPicPr>
            <a:picLocks noChangeAspect="1"/>
          </p:cNvPicPr>
          <p:nvPr/>
        </p:nvPicPr>
        <p:blipFill>
          <a:blip r:embed="rId2">
            <a:extLst/>
          </a:blip>
          <a:srcRect l="54788" t="2981" r="38528" b="65080"/>
          <a:stretch>
            <a:fillRect/>
          </a:stretch>
        </p:blipFill>
        <p:spPr>
          <a:xfrm rot="10800000">
            <a:off x="-1" y="2492717"/>
            <a:ext cx="921953" cy="4365283"/>
          </a:xfrm>
          <a:prstGeom prst="rect">
            <a:avLst/>
          </a:prstGeom>
          <a:ln w="12700">
            <a:miter lim="400000"/>
          </a:ln>
        </p:spPr>
      </p:pic>
      <p:sp>
        <p:nvSpPr>
          <p:cNvPr id="87" name="Body Level One…"/>
          <p:cNvSpPr txBox="1"/>
          <p:nvPr>
            <p:ph type="body" sz="quarter" idx="1" hasCustomPrompt="1"/>
          </p:nvPr>
        </p:nvSpPr>
        <p:spPr>
          <a:xfrm>
            <a:off x="1651825" y="5243564"/>
            <a:ext cx="5799601" cy="332073"/>
          </a:xfrm>
          <a:prstGeom prst="rect">
            <a:avLst/>
          </a:prstGeom>
        </p:spPr>
        <p:txBody>
          <a:bodyPr>
            <a:normAutofit fontScale="100000" lnSpcReduction="0"/>
          </a:bodyPr>
          <a:lstStyle>
            <a:lvl1pPr marL="0" indent="0">
              <a:buSzTx/>
              <a:buFontTx/>
              <a:buNone/>
              <a:defRPr sz="1800">
                <a:solidFill>
                  <a:srgbClr val="000000"/>
                </a:solidFill>
              </a:defRPr>
            </a:lvl1pPr>
            <a:lvl2pPr>
              <a:buFontTx/>
              <a:defRPr sz="1800">
                <a:solidFill>
                  <a:srgbClr val="000000"/>
                </a:solidFill>
              </a:defRPr>
            </a:lvl2pPr>
            <a:lvl3pPr>
              <a:buFontTx/>
              <a:defRPr sz="1800">
                <a:solidFill>
                  <a:srgbClr val="000000"/>
                </a:solidFill>
              </a:defRPr>
            </a:lvl3pPr>
            <a:lvl4pPr>
              <a:buFontTx/>
              <a:defRPr sz="1800">
                <a:solidFill>
                  <a:srgbClr val="000000"/>
                </a:solidFill>
              </a:defRPr>
            </a:lvl4pPr>
            <a:lvl5pPr>
              <a:buFontTx/>
              <a:defRPr sz="1800">
                <a:solidFill>
                  <a:srgbClr val="000000"/>
                </a:solidFill>
              </a:defRPr>
            </a:lvl5pPr>
          </a:lstStyle>
          <a:p>
            <a:pPr/>
            <a:r>
              <a:t>Имя Фамилия преподавателя</a:t>
            </a:r>
          </a:p>
          <a:p>
            <a:pPr lvl="1"/>
            <a:r>
              <a:t/>
            </a:r>
          </a:p>
          <a:p>
            <a:pPr lvl="2"/>
            <a:r>
              <a:t/>
            </a:r>
          </a:p>
          <a:p>
            <a:pPr lvl="3"/>
            <a:r>
              <a:t/>
            </a:r>
          </a:p>
          <a:p>
            <a:pPr lvl="4"/>
            <a:r>
              <a:t/>
            </a:r>
          </a:p>
        </p:txBody>
      </p:sp>
      <p:sp>
        <p:nvSpPr>
          <p:cNvPr id="88" name="Текст 19"/>
          <p:cNvSpPr/>
          <p:nvPr>
            <p:ph type="body" sz="quarter" idx="21" hasCustomPrompt="1"/>
          </p:nvPr>
        </p:nvSpPr>
        <p:spPr>
          <a:xfrm>
            <a:off x="1651825" y="3366229"/>
            <a:ext cx="5800676" cy="1631606"/>
          </a:xfrm>
          <a:prstGeom prst="rect">
            <a:avLst/>
          </a:prstGeom>
        </p:spPr>
        <p:txBody>
          <a:bodyPr>
            <a:normAutofit fontScale="100000" lnSpcReduction="0"/>
          </a:bodyPr>
          <a:lstStyle>
            <a:lvl1pPr marL="0" indent="0">
              <a:lnSpc>
                <a:spcPct val="100000"/>
              </a:lnSpc>
              <a:buSzTx/>
              <a:buFontTx/>
              <a:buNone/>
              <a:defRPr b="1" sz="4400">
                <a:solidFill>
                  <a:srgbClr val="000000"/>
                </a:solidFill>
              </a:defRPr>
            </a:lvl1pPr>
          </a:lstStyle>
          <a:p>
            <a:pPr/>
            <a:r>
              <a:t>Название дисциплины</a:t>
            </a:r>
          </a:p>
        </p:txBody>
      </p:sp>
      <p:pic>
        <p:nvPicPr>
          <p:cNvPr id="89" name="Рисунок 5" descr="Рисунок 5"/>
          <p:cNvPicPr>
            <a:picLocks noChangeAspect="1"/>
          </p:cNvPicPr>
          <p:nvPr/>
        </p:nvPicPr>
        <p:blipFill>
          <a:blip r:embed="rId3">
            <a:extLst/>
          </a:blip>
          <a:stretch>
            <a:fillRect/>
          </a:stretch>
        </p:blipFill>
        <p:spPr>
          <a:xfrm>
            <a:off x="1651825" y="2497248"/>
            <a:ext cx="2565333" cy="301299"/>
          </a:xfrm>
          <a:prstGeom prst="rect">
            <a:avLst/>
          </a:prstGeom>
          <a:ln w="12700">
            <a:miter lim="400000"/>
          </a:ln>
        </p:spPr>
      </p:pic>
      <p:grpSp>
        <p:nvGrpSpPr>
          <p:cNvPr id="104" name="Группа 45"/>
          <p:cNvGrpSpPr/>
          <p:nvPr/>
        </p:nvGrpSpPr>
        <p:grpSpPr>
          <a:xfrm>
            <a:off x="4755973" y="7807510"/>
            <a:ext cx="1802677" cy="947872"/>
            <a:chOff x="0" y="0"/>
            <a:chExt cx="1802676" cy="947870"/>
          </a:xfrm>
        </p:grpSpPr>
        <p:grpSp>
          <p:nvGrpSpPr>
            <p:cNvPr id="96" name="Группа 28"/>
            <p:cNvGrpSpPr/>
            <p:nvPr/>
          </p:nvGrpSpPr>
          <p:grpSpPr>
            <a:xfrm>
              <a:off x="888276" y="-1"/>
              <a:ext cx="914401" cy="934914"/>
              <a:chOff x="0" y="0"/>
              <a:chExt cx="914400" cy="934912"/>
            </a:xfrm>
          </p:grpSpPr>
          <p:sp>
            <p:nvSpPr>
              <p:cNvPr id="90" name="Прямая соединительная линия 8"/>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91" name="Прямая соединительная линия 15"/>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92" name="Прямая соединительная линия 16"/>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93" name="Прямая соединительная линия 18"/>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94" name="Прямая соединительная линия 20"/>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95" name="Прямая соединительная линия 23"/>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nvGrpSpPr>
            <p:cNvPr id="103" name="Группа 31"/>
            <p:cNvGrpSpPr/>
            <p:nvPr/>
          </p:nvGrpSpPr>
          <p:grpSpPr>
            <a:xfrm>
              <a:off x="-1" y="12957"/>
              <a:ext cx="914402" cy="934914"/>
              <a:chOff x="0" y="0"/>
              <a:chExt cx="914400" cy="934912"/>
            </a:xfrm>
          </p:grpSpPr>
          <p:sp>
            <p:nvSpPr>
              <p:cNvPr id="97" name="Прямая соединительная линия 32"/>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98" name="Прямая соединительная линия 33"/>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99" name="Прямая соединительная линия 34"/>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00" name="Прямая соединительная линия 35"/>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01" name="Прямая соединительная линия 36"/>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02" name="Прямая соединительная линия 37"/>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pic>
        <p:nvPicPr>
          <p:cNvPr id="105" name="Рисунок 4" descr="Рисунок 4"/>
          <p:cNvPicPr>
            <a:picLocks noChangeAspect="1"/>
          </p:cNvPicPr>
          <p:nvPr/>
        </p:nvPicPr>
        <p:blipFill>
          <a:blip r:embed="rId4">
            <a:extLst/>
          </a:blip>
          <a:stretch>
            <a:fillRect/>
          </a:stretch>
        </p:blipFill>
        <p:spPr>
          <a:xfrm>
            <a:off x="6602728" y="1568833"/>
            <a:ext cx="5589272" cy="6858001"/>
          </a:xfrm>
          <a:prstGeom prst="rect">
            <a:avLst/>
          </a:prstGeom>
          <a:ln w="12700">
            <a:miter lim="400000"/>
          </a:ln>
        </p:spPr>
      </p:pic>
      <p:sp>
        <p:nvSpPr>
          <p:cNvPr id="106" name="Текст 21"/>
          <p:cNvSpPr/>
          <p:nvPr>
            <p:ph type="body" sz="quarter" idx="22"/>
          </p:nvPr>
        </p:nvSpPr>
        <p:spPr>
          <a:xfrm>
            <a:off x="1651825" y="5925323"/>
            <a:ext cx="5799601" cy="332073"/>
          </a:xfrm>
          <a:prstGeom prst="rect">
            <a:avLst/>
          </a:prstGeom>
        </p:spPr>
        <p:txBody>
          <a:bodyPr>
            <a:normAutofit fontScale="100000" lnSpcReduction="0"/>
          </a:bodyPr>
          <a:lstStyle/>
          <a:p>
            <a:pPr marL="0" indent="0">
              <a:buSzTx/>
              <a:buFontTx/>
              <a:buNone/>
              <a:defRPr sz="1800">
                <a:solidFill>
                  <a:srgbClr val="000000"/>
                </a:solidFill>
              </a:defRPr>
            </a:pP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Титульный лист">
    <p:spTree>
      <p:nvGrpSpPr>
        <p:cNvPr id="1" name=""/>
        <p:cNvGrpSpPr/>
        <p:nvPr/>
      </p:nvGrpSpPr>
      <p:grpSpPr>
        <a:xfrm>
          <a:off x="0" y="0"/>
          <a:ext cx="0" cy="0"/>
          <a:chOff x="0" y="0"/>
          <a:chExt cx="0" cy="0"/>
        </a:xfrm>
      </p:grpSpPr>
      <p:pic>
        <p:nvPicPr>
          <p:cNvPr id="114" name="Рисунок 720" descr="Рисунок 720"/>
          <p:cNvPicPr>
            <a:picLocks noChangeAspect="1"/>
          </p:cNvPicPr>
          <p:nvPr/>
        </p:nvPicPr>
        <p:blipFill>
          <a:blip r:embed="rId2">
            <a:extLst/>
          </a:blip>
          <a:srcRect l="54788" t="2981" r="38528" b="65080"/>
          <a:stretch>
            <a:fillRect/>
          </a:stretch>
        </p:blipFill>
        <p:spPr>
          <a:xfrm rot="10800000">
            <a:off x="-1" y="2492717"/>
            <a:ext cx="921953" cy="4365283"/>
          </a:xfrm>
          <a:prstGeom prst="rect">
            <a:avLst/>
          </a:prstGeom>
          <a:ln w="12700">
            <a:miter lim="400000"/>
          </a:ln>
        </p:spPr>
      </p:pic>
      <p:sp>
        <p:nvSpPr>
          <p:cNvPr id="115" name="Body Level One…"/>
          <p:cNvSpPr txBox="1"/>
          <p:nvPr>
            <p:ph type="body" sz="quarter" idx="1" hasCustomPrompt="1"/>
          </p:nvPr>
        </p:nvSpPr>
        <p:spPr>
          <a:xfrm>
            <a:off x="1651825" y="5243564"/>
            <a:ext cx="5799601" cy="332073"/>
          </a:xfrm>
          <a:prstGeom prst="rect">
            <a:avLst/>
          </a:prstGeom>
        </p:spPr>
        <p:txBody>
          <a:bodyPr>
            <a:normAutofit fontScale="100000" lnSpcReduction="0"/>
          </a:bodyPr>
          <a:lstStyle>
            <a:lvl1pPr marL="0" indent="0">
              <a:buSzTx/>
              <a:buFontTx/>
              <a:buNone/>
              <a:defRPr sz="1800">
                <a:solidFill>
                  <a:srgbClr val="000000"/>
                </a:solidFill>
              </a:defRPr>
            </a:lvl1pPr>
            <a:lvl2pPr>
              <a:buFontTx/>
              <a:defRPr sz="1800">
                <a:solidFill>
                  <a:srgbClr val="000000"/>
                </a:solidFill>
              </a:defRPr>
            </a:lvl2pPr>
            <a:lvl3pPr>
              <a:buFontTx/>
              <a:defRPr sz="1800">
                <a:solidFill>
                  <a:srgbClr val="000000"/>
                </a:solidFill>
              </a:defRPr>
            </a:lvl3pPr>
            <a:lvl4pPr>
              <a:buFontTx/>
              <a:defRPr sz="1800">
                <a:solidFill>
                  <a:srgbClr val="000000"/>
                </a:solidFill>
              </a:defRPr>
            </a:lvl4pPr>
            <a:lvl5pPr>
              <a:buFontTx/>
              <a:defRPr sz="1800">
                <a:solidFill>
                  <a:srgbClr val="000000"/>
                </a:solidFill>
              </a:defRPr>
            </a:lvl5pPr>
          </a:lstStyle>
          <a:p>
            <a:pPr/>
            <a:r>
              <a:t>Имя Фамилия преподавателя</a:t>
            </a:r>
          </a:p>
          <a:p>
            <a:pPr lvl="1"/>
            <a:r>
              <a:t/>
            </a:r>
          </a:p>
          <a:p>
            <a:pPr lvl="2"/>
            <a:r>
              <a:t/>
            </a:r>
          </a:p>
          <a:p>
            <a:pPr lvl="3"/>
            <a:r>
              <a:t/>
            </a:r>
          </a:p>
          <a:p>
            <a:pPr lvl="4"/>
            <a:r>
              <a:t/>
            </a:r>
          </a:p>
        </p:txBody>
      </p:sp>
      <p:sp>
        <p:nvSpPr>
          <p:cNvPr id="116" name="Текст 19"/>
          <p:cNvSpPr/>
          <p:nvPr>
            <p:ph type="body" sz="quarter" idx="21" hasCustomPrompt="1"/>
          </p:nvPr>
        </p:nvSpPr>
        <p:spPr>
          <a:xfrm>
            <a:off x="1651825" y="3366229"/>
            <a:ext cx="5800676" cy="1631606"/>
          </a:xfrm>
          <a:prstGeom prst="rect">
            <a:avLst/>
          </a:prstGeom>
        </p:spPr>
        <p:txBody>
          <a:bodyPr>
            <a:normAutofit fontScale="100000" lnSpcReduction="0"/>
          </a:bodyPr>
          <a:lstStyle>
            <a:lvl1pPr marL="0" indent="0">
              <a:lnSpc>
                <a:spcPct val="100000"/>
              </a:lnSpc>
              <a:buSzTx/>
              <a:buFontTx/>
              <a:buNone/>
              <a:defRPr b="1" sz="4400">
                <a:solidFill>
                  <a:srgbClr val="000000"/>
                </a:solidFill>
              </a:defRPr>
            </a:lvl1pPr>
          </a:lstStyle>
          <a:p>
            <a:pPr/>
            <a:r>
              <a:t>Название дисциплины</a:t>
            </a:r>
          </a:p>
        </p:txBody>
      </p:sp>
      <p:grpSp>
        <p:nvGrpSpPr>
          <p:cNvPr id="131" name="Группа 45"/>
          <p:cNvGrpSpPr/>
          <p:nvPr/>
        </p:nvGrpSpPr>
        <p:grpSpPr>
          <a:xfrm>
            <a:off x="4755973" y="7807510"/>
            <a:ext cx="1802677" cy="947872"/>
            <a:chOff x="0" y="0"/>
            <a:chExt cx="1802676" cy="947870"/>
          </a:xfrm>
        </p:grpSpPr>
        <p:grpSp>
          <p:nvGrpSpPr>
            <p:cNvPr id="123" name="Группа 28"/>
            <p:cNvGrpSpPr/>
            <p:nvPr/>
          </p:nvGrpSpPr>
          <p:grpSpPr>
            <a:xfrm>
              <a:off x="888276" y="-1"/>
              <a:ext cx="914401" cy="934914"/>
              <a:chOff x="0" y="0"/>
              <a:chExt cx="914400" cy="934912"/>
            </a:xfrm>
          </p:grpSpPr>
          <p:sp>
            <p:nvSpPr>
              <p:cNvPr id="117" name="Прямая соединительная линия 8"/>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18" name="Прямая соединительная линия 15"/>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19" name="Прямая соединительная линия 16"/>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20" name="Прямая соединительная линия 18"/>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21" name="Прямая соединительная линия 20"/>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22" name="Прямая соединительная линия 23"/>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nvGrpSpPr>
            <p:cNvPr id="130" name="Группа 31"/>
            <p:cNvGrpSpPr/>
            <p:nvPr/>
          </p:nvGrpSpPr>
          <p:grpSpPr>
            <a:xfrm>
              <a:off x="-1" y="12957"/>
              <a:ext cx="914402" cy="934914"/>
              <a:chOff x="0" y="0"/>
              <a:chExt cx="914400" cy="934912"/>
            </a:xfrm>
          </p:grpSpPr>
          <p:sp>
            <p:nvSpPr>
              <p:cNvPr id="124" name="Прямая соединительная линия 32"/>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25" name="Прямая соединительная линия 33"/>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26" name="Прямая соединительная линия 34"/>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27" name="Прямая соединительная линия 35"/>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28" name="Прямая соединительная линия 36"/>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29" name="Прямая соединительная линия 37"/>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pic>
        <p:nvPicPr>
          <p:cNvPr id="132" name="Рисунок 4" descr="Рисунок 4"/>
          <p:cNvPicPr>
            <a:picLocks noChangeAspect="1"/>
          </p:cNvPicPr>
          <p:nvPr/>
        </p:nvPicPr>
        <p:blipFill>
          <a:blip r:embed="rId3">
            <a:extLst/>
          </a:blip>
          <a:stretch>
            <a:fillRect/>
          </a:stretch>
        </p:blipFill>
        <p:spPr>
          <a:xfrm>
            <a:off x="6602728" y="1568833"/>
            <a:ext cx="5589272" cy="6858001"/>
          </a:xfrm>
          <a:prstGeom prst="rect">
            <a:avLst/>
          </a:prstGeom>
          <a:ln w="12700">
            <a:miter lim="400000"/>
          </a:ln>
        </p:spPr>
      </p:pic>
      <p:pic>
        <p:nvPicPr>
          <p:cNvPr id="133" name="Рисунок 9" descr="Рисунок 9"/>
          <p:cNvPicPr>
            <a:picLocks noChangeAspect="1"/>
          </p:cNvPicPr>
          <p:nvPr/>
        </p:nvPicPr>
        <p:blipFill>
          <a:blip r:embed="rId4">
            <a:extLst/>
          </a:blip>
          <a:stretch>
            <a:fillRect/>
          </a:stretch>
        </p:blipFill>
        <p:spPr>
          <a:xfrm>
            <a:off x="1651825" y="2532888"/>
            <a:ext cx="2255994" cy="286512"/>
          </a:xfrm>
          <a:prstGeom prst="rect">
            <a:avLst/>
          </a:prstGeom>
          <a:ln w="12700">
            <a:miter lim="400000"/>
          </a:ln>
        </p:spPr>
      </p:pic>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Титульный лист">
    <p:spTree>
      <p:nvGrpSpPr>
        <p:cNvPr id="1" name=""/>
        <p:cNvGrpSpPr/>
        <p:nvPr/>
      </p:nvGrpSpPr>
      <p:grpSpPr>
        <a:xfrm>
          <a:off x="0" y="0"/>
          <a:ext cx="0" cy="0"/>
          <a:chOff x="0" y="0"/>
          <a:chExt cx="0" cy="0"/>
        </a:xfrm>
      </p:grpSpPr>
      <p:sp>
        <p:nvSpPr>
          <p:cNvPr id="141" name="Body Level One…"/>
          <p:cNvSpPr txBox="1"/>
          <p:nvPr>
            <p:ph type="body" sz="quarter" idx="1" hasCustomPrompt="1"/>
          </p:nvPr>
        </p:nvSpPr>
        <p:spPr>
          <a:xfrm>
            <a:off x="5469371" y="5243564"/>
            <a:ext cx="5799601" cy="332073"/>
          </a:xfrm>
          <a:prstGeom prst="rect">
            <a:avLst/>
          </a:prstGeom>
        </p:spPr>
        <p:txBody>
          <a:bodyPr>
            <a:normAutofit fontScale="100000" lnSpcReduction="0"/>
          </a:bodyPr>
          <a:lstStyle>
            <a:lvl1pPr marL="0" indent="0">
              <a:buSzTx/>
              <a:buFontTx/>
              <a:buNone/>
              <a:defRPr sz="1800">
                <a:solidFill>
                  <a:srgbClr val="000000"/>
                </a:solidFill>
              </a:defRPr>
            </a:lvl1pPr>
            <a:lvl2pPr>
              <a:buFontTx/>
              <a:defRPr sz="1800">
                <a:solidFill>
                  <a:srgbClr val="000000"/>
                </a:solidFill>
              </a:defRPr>
            </a:lvl2pPr>
            <a:lvl3pPr>
              <a:buFontTx/>
              <a:defRPr sz="1800">
                <a:solidFill>
                  <a:srgbClr val="000000"/>
                </a:solidFill>
              </a:defRPr>
            </a:lvl3pPr>
            <a:lvl4pPr>
              <a:buFontTx/>
              <a:defRPr sz="1800">
                <a:solidFill>
                  <a:srgbClr val="000000"/>
                </a:solidFill>
              </a:defRPr>
            </a:lvl4pPr>
            <a:lvl5pPr>
              <a:buFontTx/>
              <a:defRPr sz="1800">
                <a:solidFill>
                  <a:srgbClr val="000000"/>
                </a:solidFill>
              </a:defRPr>
            </a:lvl5pPr>
          </a:lstStyle>
          <a:p>
            <a:pPr/>
            <a:r>
              <a:t>Имя Фамилия преподавателя</a:t>
            </a:r>
          </a:p>
          <a:p>
            <a:pPr lvl="1"/>
            <a:r>
              <a:t/>
            </a:r>
          </a:p>
          <a:p>
            <a:pPr lvl="2"/>
            <a:r>
              <a:t/>
            </a:r>
          </a:p>
          <a:p>
            <a:pPr lvl="3"/>
            <a:r>
              <a:t/>
            </a:r>
          </a:p>
          <a:p>
            <a:pPr lvl="4"/>
            <a:r>
              <a:t/>
            </a:r>
          </a:p>
        </p:txBody>
      </p:sp>
      <p:sp>
        <p:nvSpPr>
          <p:cNvPr id="142" name="Текст 19"/>
          <p:cNvSpPr/>
          <p:nvPr>
            <p:ph type="body" sz="quarter" idx="21" hasCustomPrompt="1"/>
          </p:nvPr>
        </p:nvSpPr>
        <p:spPr>
          <a:xfrm>
            <a:off x="5469371" y="3366229"/>
            <a:ext cx="5800676" cy="1631606"/>
          </a:xfrm>
          <a:prstGeom prst="rect">
            <a:avLst/>
          </a:prstGeom>
        </p:spPr>
        <p:txBody>
          <a:bodyPr>
            <a:normAutofit fontScale="100000" lnSpcReduction="0"/>
          </a:bodyPr>
          <a:lstStyle>
            <a:lvl1pPr marL="0" indent="0">
              <a:lnSpc>
                <a:spcPct val="100000"/>
              </a:lnSpc>
              <a:buSzTx/>
              <a:buFontTx/>
              <a:buNone/>
              <a:defRPr b="1" sz="4400">
                <a:solidFill>
                  <a:srgbClr val="000000"/>
                </a:solidFill>
              </a:defRPr>
            </a:lvl1pPr>
          </a:lstStyle>
          <a:p>
            <a:pPr/>
            <a:r>
              <a:t>Название дисциплины</a:t>
            </a:r>
          </a:p>
        </p:txBody>
      </p:sp>
      <p:grpSp>
        <p:nvGrpSpPr>
          <p:cNvPr id="157" name="Группа 45"/>
          <p:cNvGrpSpPr/>
          <p:nvPr/>
        </p:nvGrpSpPr>
        <p:grpSpPr>
          <a:xfrm>
            <a:off x="4755973" y="7807510"/>
            <a:ext cx="1802677" cy="947872"/>
            <a:chOff x="0" y="0"/>
            <a:chExt cx="1802676" cy="947870"/>
          </a:xfrm>
        </p:grpSpPr>
        <p:grpSp>
          <p:nvGrpSpPr>
            <p:cNvPr id="149" name="Группа 28"/>
            <p:cNvGrpSpPr/>
            <p:nvPr/>
          </p:nvGrpSpPr>
          <p:grpSpPr>
            <a:xfrm>
              <a:off x="888276" y="-1"/>
              <a:ext cx="914401" cy="934914"/>
              <a:chOff x="0" y="0"/>
              <a:chExt cx="914400" cy="934912"/>
            </a:xfrm>
          </p:grpSpPr>
          <p:sp>
            <p:nvSpPr>
              <p:cNvPr id="143" name="Прямая соединительная линия 8"/>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44" name="Прямая соединительная линия 15"/>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45" name="Прямая соединительная линия 16"/>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46" name="Прямая соединительная линия 18"/>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47" name="Прямая соединительная линия 20"/>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48" name="Прямая соединительная линия 23"/>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nvGrpSpPr>
            <p:cNvPr id="156" name="Группа 31"/>
            <p:cNvGrpSpPr/>
            <p:nvPr/>
          </p:nvGrpSpPr>
          <p:grpSpPr>
            <a:xfrm>
              <a:off x="-1" y="12957"/>
              <a:ext cx="914402" cy="934914"/>
              <a:chOff x="0" y="0"/>
              <a:chExt cx="914400" cy="934912"/>
            </a:xfrm>
          </p:grpSpPr>
          <p:sp>
            <p:nvSpPr>
              <p:cNvPr id="150" name="Прямая соединительная линия 32"/>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51" name="Прямая соединительная линия 33"/>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52" name="Прямая соединительная линия 34"/>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53" name="Прямая соединительная линия 35"/>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54" name="Прямая соединительная линия 36"/>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55" name="Прямая соединительная линия 37"/>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pic>
        <p:nvPicPr>
          <p:cNvPr id="158" name="Рисунок 6" descr="Рисунок 6"/>
          <p:cNvPicPr>
            <a:picLocks noChangeAspect="1"/>
          </p:cNvPicPr>
          <p:nvPr/>
        </p:nvPicPr>
        <p:blipFill>
          <a:blip r:embed="rId2">
            <a:extLst/>
          </a:blip>
          <a:stretch>
            <a:fillRect/>
          </a:stretch>
        </p:blipFill>
        <p:spPr>
          <a:xfrm>
            <a:off x="5453186" y="2416918"/>
            <a:ext cx="1841487" cy="419098"/>
          </a:xfrm>
          <a:prstGeom prst="rect">
            <a:avLst/>
          </a:prstGeom>
          <a:ln w="12700">
            <a:miter lim="400000"/>
          </a:ln>
        </p:spPr>
      </p:pic>
      <p:pic>
        <p:nvPicPr>
          <p:cNvPr id="159" name="Рисунок 720" descr="Рисунок 720"/>
          <p:cNvPicPr>
            <a:picLocks noChangeAspect="1"/>
          </p:cNvPicPr>
          <p:nvPr/>
        </p:nvPicPr>
        <p:blipFill>
          <a:blip r:embed="rId3">
            <a:extLst/>
          </a:blip>
          <a:srcRect l="54788" t="2981" r="38528" b="65080"/>
          <a:stretch>
            <a:fillRect/>
          </a:stretch>
        </p:blipFill>
        <p:spPr>
          <a:xfrm rot="10800000">
            <a:off x="11270046" y="2492717"/>
            <a:ext cx="921953" cy="4365283"/>
          </a:xfrm>
          <a:prstGeom prst="rect">
            <a:avLst/>
          </a:prstGeom>
          <a:ln w="12700">
            <a:miter lim="400000"/>
          </a:ln>
        </p:spPr>
      </p:pic>
      <p:pic>
        <p:nvPicPr>
          <p:cNvPr id="160" name="Рисунок 4" descr="Рисунок 4"/>
          <p:cNvPicPr>
            <a:picLocks noChangeAspect="1"/>
          </p:cNvPicPr>
          <p:nvPr/>
        </p:nvPicPr>
        <p:blipFill>
          <a:blip r:embed="rId4">
            <a:extLst/>
          </a:blip>
          <a:stretch>
            <a:fillRect/>
          </a:stretch>
        </p:blipFill>
        <p:spPr>
          <a:xfrm rot="21358911">
            <a:off x="278202" y="2345788"/>
            <a:ext cx="5049833" cy="4180476"/>
          </a:xfrm>
          <a:prstGeom prst="rect">
            <a:avLst/>
          </a:prstGeom>
          <a:ln w="12700">
            <a:miter lim="400000"/>
          </a:ln>
        </p:spPr>
      </p:pic>
      <p:sp>
        <p:nvSpPr>
          <p:cNvPr id="1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Титульный лист">
    <p:spTree>
      <p:nvGrpSpPr>
        <p:cNvPr id="1" name=""/>
        <p:cNvGrpSpPr/>
        <p:nvPr/>
      </p:nvGrpSpPr>
      <p:grpSpPr>
        <a:xfrm>
          <a:off x="0" y="0"/>
          <a:ext cx="0" cy="0"/>
          <a:chOff x="0" y="0"/>
          <a:chExt cx="0" cy="0"/>
        </a:xfrm>
      </p:grpSpPr>
      <p:pic>
        <p:nvPicPr>
          <p:cNvPr id="168" name="Рисунок 720" descr="Рисунок 720"/>
          <p:cNvPicPr>
            <a:picLocks noChangeAspect="1"/>
          </p:cNvPicPr>
          <p:nvPr/>
        </p:nvPicPr>
        <p:blipFill>
          <a:blip r:embed="rId2">
            <a:extLst/>
          </a:blip>
          <a:srcRect l="54788" t="2981" r="38528" b="65080"/>
          <a:stretch>
            <a:fillRect/>
          </a:stretch>
        </p:blipFill>
        <p:spPr>
          <a:xfrm rot="10800000">
            <a:off x="-1" y="2492717"/>
            <a:ext cx="921953" cy="4365283"/>
          </a:xfrm>
          <a:prstGeom prst="rect">
            <a:avLst/>
          </a:prstGeom>
          <a:ln w="12700">
            <a:miter lim="400000"/>
          </a:ln>
        </p:spPr>
      </p:pic>
      <p:sp>
        <p:nvSpPr>
          <p:cNvPr id="169" name="Body Level One…"/>
          <p:cNvSpPr txBox="1"/>
          <p:nvPr>
            <p:ph type="body" sz="quarter" idx="1" hasCustomPrompt="1"/>
          </p:nvPr>
        </p:nvSpPr>
        <p:spPr>
          <a:xfrm>
            <a:off x="1436693" y="5243564"/>
            <a:ext cx="5799600" cy="332073"/>
          </a:xfrm>
          <a:prstGeom prst="rect">
            <a:avLst/>
          </a:prstGeom>
        </p:spPr>
        <p:txBody>
          <a:bodyPr>
            <a:normAutofit fontScale="100000" lnSpcReduction="0"/>
          </a:bodyPr>
          <a:lstStyle>
            <a:lvl1pPr marL="0" indent="0">
              <a:buSzTx/>
              <a:buFontTx/>
              <a:buNone/>
              <a:defRPr sz="1800">
                <a:solidFill>
                  <a:srgbClr val="000000"/>
                </a:solidFill>
              </a:defRPr>
            </a:lvl1pPr>
            <a:lvl2pPr>
              <a:buFontTx/>
              <a:defRPr sz="1800">
                <a:solidFill>
                  <a:srgbClr val="000000"/>
                </a:solidFill>
              </a:defRPr>
            </a:lvl2pPr>
            <a:lvl3pPr>
              <a:buFontTx/>
              <a:defRPr sz="1800">
                <a:solidFill>
                  <a:srgbClr val="000000"/>
                </a:solidFill>
              </a:defRPr>
            </a:lvl3pPr>
            <a:lvl4pPr>
              <a:buFontTx/>
              <a:defRPr sz="1800">
                <a:solidFill>
                  <a:srgbClr val="000000"/>
                </a:solidFill>
              </a:defRPr>
            </a:lvl4pPr>
            <a:lvl5pPr>
              <a:buFontTx/>
              <a:defRPr sz="1800">
                <a:solidFill>
                  <a:srgbClr val="000000"/>
                </a:solidFill>
              </a:defRPr>
            </a:lvl5pPr>
          </a:lstStyle>
          <a:p>
            <a:pPr/>
            <a:r>
              <a:t>Имя Фамилия преподавателя</a:t>
            </a:r>
          </a:p>
          <a:p>
            <a:pPr lvl="1"/>
            <a:r>
              <a:t/>
            </a:r>
          </a:p>
          <a:p>
            <a:pPr lvl="2"/>
            <a:r>
              <a:t/>
            </a:r>
          </a:p>
          <a:p>
            <a:pPr lvl="3"/>
            <a:r>
              <a:t/>
            </a:r>
          </a:p>
          <a:p>
            <a:pPr lvl="4"/>
            <a:r>
              <a:t/>
            </a:r>
          </a:p>
        </p:txBody>
      </p:sp>
      <p:sp>
        <p:nvSpPr>
          <p:cNvPr id="170" name="Текст 19"/>
          <p:cNvSpPr/>
          <p:nvPr>
            <p:ph type="body" sz="quarter" idx="21" hasCustomPrompt="1"/>
          </p:nvPr>
        </p:nvSpPr>
        <p:spPr>
          <a:xfrm>
            <a:off x="1436693" y="3366229"/>
            <a:ext cx="5800676" cy="1631606"/>
          </a:xfrm>
          <a:prstGeom prst="rect">
            <a:avLst/>
          </a:prstGeom>
        </p:spPr>
        <p:txBody>
          <a:bodyPr>
            <a:normAutofit fontScale="100000" lnSpcReduction="0"/>
          </a:bodyPr>
          <a:lstStyle>
            <a:lvl1pPr marL="0" indent="0">
              <a:lnSpc>
                <a:spcPct val="100000"/>
              </a:lnSpc>
              <a:buSzTx/>
              <a:buFontTx/>
              <a:buNone/>
              <a:defRPr b="1" sz="4400">
                <a:solidFill>
                  <a:srgbClr val="000000"/>
                </a:solidFill>
              </a:defRPr>
            </a:lvl1pPr>
          </a:lstStyle>
          <a:p>
            <a:pPr/>
            <a:r>
              <a:t>Название дисциплины</a:t>
            </a:r>
          </a:p>
        </p:txBody>
      </p:sp>
      <p:grpSp>
        <p:nvGrpSpPr>
          <p:cNvPr id="185" name="Группа 45"/>
          <p:cNvGrpSpPr/>
          <p:nvPr/>
        </p:nvGrpSpPr>
        <p:grpSpPr>
          <a:xfrm>
            <a:off x="4755973" y="7807510"/>
            <a:ext cx="1802677" cy="947872"/>
            <a:chOff x="0" y="0"/>
            <a:chExt cx="1802676" cy="947870"/>
          </a:xfrm>
        </p:grpSpPr>
        <p:grpSp>
          <p:nvGrpSpPr>
            <p:cNvPr id="177" name="Группа 28"/>
            <p:cNvGrpSpPr/>
            <p:nvPr/>
          </p:nvGrpSpPr>
          <p:grpSpPr>
            <a:xfrm>
              <a:off x="888276" y="-1"/>
              <a:ext cx="914401" cy="934914"/>
              <a:chOff x="0" y="0"/>
              <a:chExt cx="914400" cy="934912"/>
            </a:xfrm>
          </p:grpSpPr>
          <p:sp>
            <p:nvSpPr>
              <p:cNvPr id="171" name="Прямая соединительная линия 8"/>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72" name="Прямая соединительная линия 15"/>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73" name="Прямая соединительная линия 16"/>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74" name="Прямая соединительная линия 18"/>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75" name="Прямая соединительная линия 20"/>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76" name="Прямая соединительная линия 23"/>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nvGrpSpPr>
            <p:cNvPr id="184" name="Группа 31"/>
            <p:cNvGrpSpPr/>
            <p:nvPr/>
          </p:nvGrpSpPr>
          <p:grpSpPr>
            <a:xfrm>
              <a:off x="-1" y="12957"/>
              <a:ext cx="914402" cy="934914"/>
              <a:chOff x="0" y="0"/>
              <a:chExt cx="914400" cy="934912"/>
            </a:xfrm>
          </p:grpSpPr>
          <p:sp>
            <p:nvSpPr>
              <p:cNvPr id="178" name="Прямая соединительная линия 32"/>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79" name="Прямая соединительная линия 33"/>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80" name="Прямая соединительная линия 34"/>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81" name="Прямая соединительная линия 35"/>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82" name="Прямая соединительная линия 36"/>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83" name="Прямая соединительная линия 37"/>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pic>
        <p:nvPicPr>
          <p:cNvPr id="186" name="Рисунок 2" descr="Рисунок 2"/>
          <p:cNvPicPr>
            <a:picLocks noChangeAspect="1"/>
          </p:cNvPicPr>
          <p:nvPr/>
        </p:nvPicPr>
        <p:blipFill>
          <a:blip r:embed="rId3">
            <a:extLst/>
          </a:blip>
          <a:stretch>
            <a:fillRect/>
          </a:stretch>
        </p:blipFill>
        <p:spPr>
          <a:xfrm>
            <a:off x="1436693" y="2500827"/>
            <a:ext cx="1473147" cy="190494"/>
          </a:xfrm>
          <a:prstGeom prst="rect">
            <a:avLst/>
          </a:prstGeom>
          <a:ln w="12700">
            <a:miter lim="400000"/>
          </a:ln>
        </p:spPr>
      </p:pic>
      <p:sp>
        <p:nvSpPr>
          <p:cNvPr id="187" name="Полилиния: фигура 1"/>
          <p:cNvSpPr/>
          <p:nvPr/>
        </p:nvSpPr>
        <p:spPr>
          <a:xfrm>
            <a:off x="7452500" y="938437"/>
            <a:ext cx="5279925" cy="6165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20" y="21489"/>
                </a:moveTo>
                <a:lnTo>
                  <a:pt x="3751" y="16062"/>
                </a:lnTo>
                <a:lnTo>
                  <a:pt x="0" y="15840"/>
                </a:lnTo>
                <a:lnTo>
                  <a:pt x="2328" y="7865"/>
                </a:lnTo>
                <a:lnTo>
                  <a:pt x="4527" y="6314"/>
                </a:lnTo>
                <a:lnTo>
                  <a:pt x="6596" y="997"/>
                </a:lnTo>
                <a:lnTo>
                  <a:pt x="10735" y="0"/>
                </a:lnTo>
                <a:lnTo>
                  <a:pt x="12934" y="2105"/>
                </a:lnTo>
                <a:lnTo>
                  <a:pt x="12675" y="6535"/>
                </a:lnTo>
                <a:lnTo>
                  <a:pt x="21600" y="6425"/>
                </a:lnTo>
                <a:lnTo>
                  <a:pt x="19660" y="13514"/>
                </a:lnTo>
                <a:lnTo>
                  <a:pt x="15909" y="15286"/>
                </a:lnTo>
                <a:lnTo>
                  <a:pt x="17720" y="21600"/>
                </a:lnTo>
                <a:lnTo>
                  <a:pt x="5820" y="21489"/>
                </a:lnTo>
                <a:close/>
              </a:path>
            </a:pathLst>
          </a:custGeom>
          <a:solidFill>
            <a:srgbClr val="FB2938"/>
          </a:solidFill>
          <a:ln w="12700">
            <a:miter lim="400000"/>
          </a:ln>
        </p:spPr>
        <p:txBody>
          <a:bodyPr lIns="45718" tIns="45718" rIns="45718" bIns="45718" anchor="ctr"/>
          <a:lstStyle/>
          <a:p>
            <a:pPr>
              <a:defRPr b="1"/>
            </a:pPr>
          </a:p>
        </p:txBody>
      </p:sp>
      <p:pic>
        <p:nvPicPr>
          <p:cNvPr id="188" name="Рисунок 4" descr="Рисунок 4"/>
          <p:cNvPicPr>
            <a:picLocks noChangeAspect="1"/>
          </p:cNvPicPr>
          <p:nvPr/>
        </p:nvPicPr>
        <p:blipFill>
          <a:blip r:embed="rId4">
            <a:extLst/>
          </a:blip>
          <a:srcRect l="23255" t="0" r="22897" b="44234"/>
          <a:stretch>
            <a:fillRect/>
          </a:stretch>
        </p:blipFill>
        <p:spPr>
          <a:xfrm>
            <a:off x="7698700" y="351844"/>
            <a:ext cx="4572391" cy="6506156"/>
          </a:xfrm>
          <a:prstGeom prst="rect">
            <a:avLst/>
          </a:prstGeom>
          <a:ln w="12700">
            <a:miter lim="400000"/>
          </a:ln>
        </p:spPr>
      </p:pic>
      <p:sp>
        <p:nvSpPr>
          <p:cNvPr id="1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Слайд №1.1 Стандартный">
    <p:bg>
      <p:bgPr>
        <a:solidFill>
          <a:schemeClr val="accent5"/>
        </a:solidFill>
      </p:bgPr>
    </p:bg>
    <p:spTree>
      <p:nvGrpSpPr>
        <p:cNvPr id="1" name=""/>
        <p:cNvGrpSpPr/>
        <p:nvPr/>
      </p:nvGrpSpPr>
      <p:grpSpPr>
        <a:xfrm>
          <a:off x="0" y="0"/>
          <a:ext cx="0" cy="0"/>
          <a:chOff x="0" y="0"/>
          <a:chExt cx="0" cy="0"/>
        </a:xfrm>
      </p:grpSpPr>
      <p:sp>
        <p:nvSpPr>
          <p:cNvPr id="196" name="Прямоугольник 17"/>
          <p:cNvSpPr/>
          <p:nvPr/>
        </p:nvSpPr>
        <p:spPr>
          <a:xfrm>
            <a:off x="-1" y="-108488"/>
            <a:ext cx="3626605" cy="6966488"/>
          </a:xfrm>
          <a:prstGeom prst="rect">
            <a:avLst/>
          </a:prstGeom>
          <a:solidFill>
            <a:srgbClr val="F5F6F6"/>
          </a:solidFill>
          <a:ln w="12700">
            <a:miter lim="400000"/>
          </a:ln>
        </p:spPr>
        <p:txBody>
          <a:bodyPr lIns="45718" tIns="45718" rIns="45718" bIns="45718" anchor="ctr"/>
          <a:lstStyle/>
          <a:p>
            <a:pPr>
              <a:defRPr b="1"/>
            </a:pPr>
          </a:p>
        </p:txBody>
      </p:sp>
      <p:pic>
        <p:nvPicPr>
          <p:cNvPr id="197" name="Рисунок 720" descr="Рисунок 720"/>
          <p:cNvPicPr>
            <a:picLocks noChangeAspect="1"/>
          </p:cNvPicPr>
          <p:nvPr/>
        </p:nvPicPr>
        <p:blipFill>
          <a:blip r:embed="rId2">
            <a:extLst/>
          </a:blip>
          <a:srcRect l="54786" t="15578" r="34191" b="73299"/>
          <a:stretch>
            <a:fillRect/>
          </a:stretch>
        </p:blipFill>
        <p:spPr>
          <a:xfrm rot="5400000">
            <a:off x="0" y="0"/>
            <a:ext cx="677334" cy="677334"/>
          </a:xfrm>
          <a:prstGeom prst="rect">
            <a:avLst/>
          </a:prstGeom>
          <a:ln w="12700">
            <a:miter lim="400000"/>
          </a:ln>
        </p:spPr>
      </p:pic>
      <p:pic>
        <p:nvPicPr>
          <p:cNvPr id="198" name="Рисунок 3" descr="Рисунок 3"/>
          <p:cNvPicPr>
            <a:picLocks noChangeAspect="1"/>
          </p:cNvPicPr>
          <p:nvPr/>
        </p:nvPicPr>
        <p:blipFill>
          <a:blip r:embed="rId3">
            <a:extLst/>
          </a:blip>
          <a:srcRect l="0" t="0" r="0" b="2443"/>
          <a:stretch>
            <a:fillRect/>
          </a:stretch>
        </p:blipFill>
        <p:spPr>
          <a:xfrm>
            <a:off x="650271" y="1499219"/>
            <a:ext cx="5928851" cy="2833262"/>
          </a:xfrm>
          <a:prstGeom prst="rect">
            <a:avLst/>
          </a:prstGeom>
          <a:ln w="12700">
            <a:miter lim="400000"/>
          </a:ln>
        </p:spPr>
      </p:pic>
      <p:pic>
        <p:nvPicPr>
          <p:cNvPr id="199" name="Picture 5" descr="Picture 5"/>
          <p:cNvPicPr>
            <a:picLocks noChangeAspect="1"/>
          </p:cNvPicPr>
          <p:nvPr/>
        </p:nvPicPr>
        <p:blipFill>
          <a:blip r:embed="rId4">
            <a:extLst/>
          </a:blip>
          <a:stretch>
            <a:fillRect/>
          </a:stretch>
        </p:blipFill>
        <p:spPr>
          <a:xfrm>
            <a:off x="215857" y="1126408"/>
            <a:ext cx="6837008" cy="5939413"/>
          </a:xfrm>
          <a:prstGeom prst="rect">
            <a:avLst/>
          </a:prstGeom>
          <a:ln w="12700">
            <a:miter lim="400000"/>
          </a:ln>
        </p:spPr>
      </p:pic>
      <p:sp>
        <p:nvSpPr>
          <p:cNvPr id="200" name="Прямая соединительная линия 18"/>
          <p:cNvSpPr/>
          <p:nvPr/>
        </p:nvSpPr>
        <p:spPr>
          <a:xfrm>
            <a:off x="7487277" y="1532523"/>
            <a:ext cx="1080001" cy="1"/>
          </a:xfrm>
          <a:prstGeom prst="line">
            <a:avLst/>
          </a:prstGeom>
          <a:ln w="76200">
            <a:solidFill>
              <a:srgbClr val="FB2A38"/>
            </a:solidFill>
            <a:miter/>
          </a:ln>
        </p:spPr>
        <p:txBody>
          <a:bodyPr lIns="45718" tIns="45718" rIns="45718" bIns="45718"/>
          <a:lstStyle/>
          <a:p>
            <a:pPr/>
          </a:p>
        </p:txBody>
      </p:sp>
      <p:sp>
        <p:nvSpPr>
          <p:cNvPr id="201" name="Body Level One…"/>
          <p:cNvSpPr txBox="1"/>
          <p:nvPr>
            <p:ph type="body" sz="quarter" idx="1" hasCustomPrompt="1"/>
          </p:nvPr>
        </p:nvSpPr>
        <p:spPr>
          <a:xfrm>
            <a:off x="7487277" y="3766046"/>
            <a:ext cx="3458466" cy="2680856"/>
          </a:xfrm>
          <a:prstGeom prst="rect">
            <a:avLst/>
          </a:prstGeom>
        </p:spPr>
        <p:txBody>
          <a:bodyPr>
            <a:normAutofit fontScale="100000" lnSpcReduction="0"/>
          </a:bodyPr>
          <a:lstStyle>
            <a:lvl1pPr marL="0" indent="0">
              <a:buSzTx/>
              <a:buFontTx/>
              <a:buNone/>
              <a:defRPr sz="1600"/>
            </a:lvl1pPr>
            <a:lvl2pPr marL="609600" indent="-152400">
              <a:buFontTx/>
              <a:defRPr sz="1600"/>
            </a:lvl2pPr>
            <a:lvl3pPr marL="1097279" indent="-182879">
              <a:buFontTx/>
              <a:defRPr sz="1600"/>
            </a:lvl3pPr>
            <a:lvl4pPr marL="1574800" indent="-203200">
              <a:buFontTx/>
              <a:defRPr sz="1600"/>
            </a:lvl4pPr>
            <a:lvl5pPr marL="2032000" indent="-203200">
              <a:buFontTx/>
              <a:defRPr sz="1600"/>
            </a:lvl5pPr>
          </a:lstStyle>
          <a:p>
            <a:pPr/>
            <a:r>
              <a:t>Текст</a:t>
            </a:r>
          </a:p>
          <a:p>
            <a:pPr lvl="1"/>
            <a:r>
              <a:t/>
            </a:r>
          </a:p>
          <a:p>
            <a:pPr lvl="2"/>
            <a:r>
              <a:t/>
            </a:r>
          </a:p>
          <a:p>
            <a:pPr lvl="3"/>
            <a:r>
              <a:t/>
            </a:r>
          </a:p>
          <a:p>
            <a:pPr lvl="4"/>
            <a:r>
              <a:t/>
            </a:r>
          </a:p>
        </p:txBody>
      </p:sp>
      <p:sp>
        <p:nvSpPr>
          <p:cNvPr id="202" name="Текст 23"/>
          <p:cNvSpPr/>
          <p:nvPr>
            <p:ph type="body" sz="quarter" idx="21" hasCustomPrompt="1"/>
          </p:nvPr>
        </p:nvSpPr>
        <p:spPr>
          <a:xfrm>
            <a:off x="7487277" y="1996402"/>
            <a:ext cx="3458465" cy="1441307"/>
          </a:xfrm>
          <a:prstGeom prst="rect">
            <a:avLst/>
          </a:prstGeom>
        </p:spPr>
        <p:txBody>
          <a:bodyPr>
            <a:normAutofit fontScale="100000" lnSpcReduction="0"/>
          </a:bodyPr>
          <a:lstStyle>
            <a:lvl1pPr marL="0" indent="0">
              <a:buSzTx/>
              <a:buFontTx/>
              <a:buNone/>
              <a:defRPr b="1" sz="3200">
                <a:solidFill>
                  <a:srgbClr val="000000"/>
                </a:solidFill>
              </a:defRPr>
            </a:lvl1pPr>
          </a:lstStyle>
          <a:p>
            <a:pPr/>
            <a:r>
              <a:t>Напоминание отметиться на портале</a:t>
            </a:r>
          </a:p>
        </p:txBody>
      </p:sp>
      <p:sp>
        <p:nvSpPr>
          <p:cNvPr id="203" name="Slide Number"/>
          <p:cNvSpPr txBox="1"/>
          <p:nvPr>
            <p:ph type="sldNum" sz="quarter" idx="2"/>
          </p:nvPr>
        </p:nvSpPr>
        <p:spPr>
          <a:xfrm>
            <a:off x="215857" y="5855666"/>
            <a:ext cx="732639" cy="8280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Слайд №1.2 Стандартный с подзаголовком">
    <p:spTree>
      <p:nvGrpSpPr>
        <p:cNvPr id="1" name=""/>
        <p:cNvGrpSpPr/>
        <p:nvPr/>
      </p:nvGrpSpPr>
      <p:grpSpPr>
        <a:xfrm>
          <a:off x="0" y="0"/>
          <a:ext cx="0" cy="0"/>
          <a:chOff x="0" y="0"/>
          <a:chExt cx="0" cy="0"/>
        </a:xfrm>
      </p:grpSpPr>
      <p:pic>
        <p:nvPicPr>
          <p:cNvPr id="210" name="Рисунок 4" descr="Рисунок 4"/>
          <p:cNvPicPr>
            <a:picLocks noChangeAspect="1"/>
          </p:cNvPicPr>
          <p:nvPr/>
        </p:nvPicPr>
        <p:blipFill>
          <a:blip r:embed="rId2">
            <a:extLst/>
          </a:blip>
          <a:srcRect l="0" t="14762" r="0" b="19954"/>
          <a:stretch>
            <a:fillRect/>
          </a:stretch>
        </p:blipFill>
        <p:spPr>
          <a:xfrm>
            <a:off x="0" y="0"/>
            <a:ext cx="6737685" cy="6858000"/>
          </a:xfrm>
          <a:prstGeom prst="rect">
            <a:avLst/>
          </a:prstGeom>
          <a:ln w="12700">
            <a:miter lim="400000"/>
          </a:ln>
        </p:spPr>
      </p:pic>
      <p:sp>
        <p:nvSpPr>
          <p:cNvPr id="211" name="Body Level One…"/>
          <p:cNvSpPr txBox="1"/>
          <p:nvPr>
            <p:ph type="body" sz="quarter" idx="1" hasCustomPrompt="1"/>
          </p:nvPr>
        </p:nvSpPr>
        <p:spPr>
          <a:xfrm>
            <a:off x="6095998" y="4589895"/>
            <a:ext cx="4866512" cy="1235685"/>
          </a:xfrm>
          <a:prstGeom prst="rect">
            <a:avLst/>
          </a:prstGeom>
        </p:spPr>
        <p:txBody>
          <a:bodyPr>
            <a:normAutofit fontScale="100000" lnSpcReduction="0"/>
          </a:bodyPr>
          <a:lstStyle>
            <a:lvl1pPr marL="0" indent="0">
              <a:buSzTx/>
              <a:buFontTx/>
              <a:buNone/>
              <a:defRPr sz="1800">
                <a:solidFill>
                  <a:srgbClr val="000000"/>
                </a:solidFill>
                <a:latin typeface="Proxima Nova Light"/>
                <a:ea typeface="Proxima Nova Light"/>
                <a:cs typeface="Proxima Nova Light"/>
                <a:sym typeface="Proxima Nova Light"/>
              </a:defRPr>
            </a:lvl1pPr>
            <a:lvl2pPr marL="628650" indent="-171450">
              <a:buFontTx/>
              <a:defRPr sz="1800">
                <a:solidFill>
                  <a:srgbClr val="000000"/>
                </a:solidFill>
                <a:latin typeface="Proxima Nova Light"/>
                <a:ea typeface="Proxima Nova Light"/>
                <a:cs typeface="Proxima Nova Light"/>
                <a:sym typeface="Proxima Nova Light"/>
              </a:defRPr>
            </a:lvl2pPr>
            <a:lvl3pPr marL="1120139" indent="-205739">
              <a:buFontTx/>
              <a:defRPr sz="1800">
                <a:solidFill>
                  <a:srgbClr val="000000"/>
                </a:solidFill>
                <a:latin typeface="Proxima Nova Light"/>
                <a:ea typeface="Proxima Nova Light"/>
                <a:cs typeface="Proxima Nova Light"/>
                <a:sym typeface="Proxima Nova Light"/>
              </a:defRPr>
            </a:lvl3pPr>
            <a:lvl4pPr marL="1600200" indent="-228600">
              <a:buFontTx/>
              <a:defRPr sz="1800">
                <a:solidFill>
                  <a:srgbClr val="000000"/>
                </a:solidFill>
                <a:latin typeface="Proxima Nova Light"/>
                <a:ea typeface="Proxima Nova Light"/>
                <a:cs typeface="Proxima Nova Light"/>
                <a:sym typeface="Proxima Nova Light"/>
              </a:defRPr>
            </a:lvl4pPr>
            <a:lvl5pPr marL="2057400" indent="-228600">
              <a:buFontTx/>
              <a:defRPr sz="1800">
                <a:solidFill>
                  <a:srgbClr val="000000"/>
                </a:solidFill>
                <a:latin typeface="Proxima Nova Light"/>
                <a:ea typeface="Proxima Nova Light"/>
                <a:cs typeface="Proxima Nova Light"/>
                <a:sym typeface="Proxima Nova Light"/>
              </a:defRPr>
            </a:lvl5pPr>
          </a:lstStyle>
          <a:p>
            <a:pPr/>
            <a:r>
              <a:t>Краткие пояснения к разделу</a:t>
            </a:r>
          </a:p>
          <a:p>
            <a:pPr lvl="1"/>
            <a:r>
              <a:t/>
            </a:r>
          </a:p>
          <a:p>
            <a:pPr lvl="2"/>
            <a:r>
              <a:t/>
            </a:r>
          </a:p>
          <a:p>
            <a:pPr lvl="3"/>
            <a:r>
              <a:t/>
            </a:r>
          </a:p>
          <a:p>
            <a:pPr lvl="4"/>
            <a:r>
              <a:t/>
            </a:r>
          </a:p>
        </p:txBody>
      </p:sp>
      <p:sp>
        <p:nvSpPr>
          <p:cNvPr id="212" name="Текст 23"/>
          <p:cNvSpPr/>
          <p:nvPr>
            <p:ph type="body" sz="quarter" idx="21" hasCustomPrompt="1"/>
          </p:nvPr>
        </p:nvSpPr>
        <p:spPr>
          <a:xfrm>
            <a:off x="6096000" y="2976620"/>
            <a:ext cx="4866512" cy="1368001"/>
          </a:xfrm>
          <a:prstGeom prst="rect">
            <a:avLst/>
          </a:prstGeom>
        </p:spPr>
        <p:txBody>
          <a:bodyPr anchor="ctr">
            <a:normAutofit fontScale="100000" lnSpcReduction="0"/>
          </a:bodyPr>
          <a:lstStyle>
            <a:lvl1pPr marL="0" indent="0">
              <a:buSzTx/>
              <a:buFontTx/>
              <a:buNone/>
              <a:defRPr b="1" sz="4000">
                <a:solidFill>
                  <a:srgbClr val="000000"/>
                </a:solidFill>
              </a:defRPr>
            </a:lvl1pPr>
          </a:lstStyle>
          <a:p>
            <a:pPr/>
            <a:r>
              <a:t>Разделительный
слайд</a:t>
            </a:r>
          </a:p>
        </p:txBody>
      </p:sp>
      <p:pic>
        <p:nvPicPr>
          <p:cNvPr id="213" name="Рисунок 720" descr="Рисунок 720"/>
          <p:cNvPicPr>
            <a:picLocks noChangeAspect="1"/>
          </p:cNvPicPr>
          <p:nvPr/>
        </p:nvPicPr>
        <p:blipFill>
          <a:blip r:embed="rId3">
            <a:extLst/>
          </a:blip>
          <a:srcRect l="67072" t="10700" r="26244" b="34188"/>
          <a:stretch>
            <a:fillRect/>
          </a:stretch>
        </p:blipFill>
        <p:spPr>
          <a:xfrm rot="16200000">
            <a:off x="8770924" y="-2674922"/>
            <a:ext cx="746155" cy="6096002"/>
          </a:xfrm>
          <a:prstGeom prst="rect">
            <a:avLst/>
          </a:prstGeom>
          <a:ln w="12700">
            <a:miter lim="400000"/>
          </a:ln>
        </p:spPr>
      </p:pic>
      <p:sp>
        <p:nvSpPr>
          <p:cNvPr id="2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Слайд №1.1 Стандартный">
    <p:bg>
      <p:bgPr>
        <a:solidFill>
          <a:schemeClr val="accent5"/>
        </a:solidFill>
      </p:bgPr>
    </p:bg>
    <p:spTree>
      <p:nvGrpSpPr>
        <p:cNvPr id="1" name=""/>
        <p:cNvGrpSpPr/>
        <p:nvPr/>
      </p:nvGrpSpPr>
      <p:grpSpPr>
        <a:xfrm>
          <a:off x="0" y="0"/>
          <a:ext cx="0" cy="0"/>
          <a:chOff x="0" y="0"/>
          <a:chExt cx="0" cy="0"/>
        </a:xfrm>
      </p:grpSpPr>
      <p:sp>
        <p:nvSpPr>
          <p:cNvPr id="221" name="Прямоугольник 13"/>
          <p:cNvSpPr/>
          <p:nvPr/>
        </p:nvSpPr>
        <p:spPr>
          <a:xfrm>
            <a:off x="0" y="0"/>
            <a:ext cx="5403273" cy="6875999"/>
          </a:xfrm>
          <a:prstGeom prst="rect">
            <a:avLst/>
          </a:prstGeom>
          <a:solidFill>
            <a:srgbClr val="F5F6F6"/>
          </a:solidFill>
          <a:ln w="12700">
            <a:miter lim="400000"/>
          </a:ln>
        </p:spPr>
        <p:txBody>
          <a:bodyPr lIns="45718" tIns="45718" rIns="45718" bIns="45718" anchor="ctr"/>
          <a:lstStyle/>
          <a:p>
            <a:pPr>
              <a:defRPr b="1"/>
            </a:pPr>
          </a:p>
        </p:txBody>
      </p:sp>
      <p:sp>
        <p:nvSpPr>
          <p:cNvPr id="222" name="Body Level One…"/>
          <p:cNvSpPr txBox="1"/>
          <p:nvPr>
            <p:ph type="body" sz="half" idx="1"/>
          </p:nvPr>
        </p:nvSpPr>
        <p:spPr>
          <a:xfrm>
            <a:off x="6510338" y="996950"/>
            <a:ext cx="4699001" cy="4864100"/>
          </a:xfrm>
          <a:prstGeom prst="rect">
            <a:avLst/>
          </a:prstGeom>
        </p:spPr>
        <p:txBody>
          <a:bodyPr anchor="ctr">
            <a:normAutofit fontScale="100000" lnSpcReduction="0"/>
          </a:bodyPr>
          <a:lstStyle>
            <a:lvl1pPr>
              <a:buClr>
                <a:srgbClr val="FB2938"/>
              </a:buClr>
              <a:buFontTx/>
              <a:buAutoNum type="arabicPeriod" startAt="1"/>
              <a:defRPr sz="1800"/>
            </a:lvl1pPr>
            <a:lvl2pPr marL="628650" indent="-171450">
              <a:buClr>
                <a:srgbClr val="FB2938"/>
              </a:buClr>
              <a:buFontTx/>
              <a:defRPr sz="1800"/>
            </a:lvl2pPr>
            <a:lvl3pPr marL="1120139" indent="-205739">
              <a:buClr>
                <a:srgbClr val="FB2938"/>
              </a:buClr>
              <a:buFontTx/>
              <a:defRPr sz="1800"/>
            </a:lvl3pPr>
            <a:lvl4pPr marL="1600200" indent="-228600">
              <a:buClr>
                <a:srgbClr val="FB2938"/>
              </a:buClr>
              <a:buFontTx/>
              <a:defRPr sz="1800"/>
            </a:lvl4pPr>
            <a:lvl5pPr marL="2057400" indent="-228600">
              <a:buClr>
                <a:srgbClr val="FB2938"/>
              </a:buClr>
              <a:buFontTx/>
              <a:defRPr sz="1800"/>
            </a:lvl5pPr>
          </a:lstStyle>
          <a:p>
            <a:pPr/>
            <a:r>
              <a:t>Body Level One</a:t>
            </a:r>
          </a:p>
          <a:p>
            <a:pPr lvl="1"/>
            <a:r>
              <a:t>Body Level Two</a:t>
            </a:r>
          </a:p>
          <a:p>
            <a:pPr lvl="2"/>
            <a:r>
              <a:t>Body Level Three</a:t>
            </a:r>
          </a:p>
          <a:p>
            <a:pPr lvl="3"/>
            <a:r>
              <a:t>Body Level Four</a:t>
            </a:r>
          </a:p>
          <a:p>
            <a:pPr lvl="4"/>
            <a:r>
              <a:t>Body Level Five</a:t>
            </a:r>
          </a:p>
        </p:txBody>
      </p:sp>
      <p:sp>
        <p:nvSpPr>
          <p:cNvPr id="223" name="Прямая соединительная линия 18"/>
          <p:cNvSpPr/>
          <p:nvPr/>
        </p:nvSpPr>
        <p:spPr>
          <a:xfrm>
            <a:off x="982568" y="2687596"/>
            <a:ext cx="1080001" cy="1"/>
          </a:xfrm>
          <a:prstGeom prst="line">
            <a:avLst/>
          </a:prstGeom>
          <a:ln w="76200">
            <a:solidFill>
              <a:srgbClr val="FB2A38"/>
            </a:solidFill>
            <a:miter/>
          </a:ln>
        </p:spPr>
        <p:txBody>
          <a:bodyPr lIns="45718" tIns="45718" rIns="45718" bIns="45718"/>
          <a:lstStyle/>
          <a:p>
            <a:pPr/>
          </a:p>
        </p:txBody>
      </p:sp>
      <p:sp>
        <p:nvSpPr>
          <p:cNvPr id="224" name="Текст 23"/>
          <p:cNvSpPr/>
          <p:nvPr>
            <p:ph type="body" sz="quarter" idx="21" hasCustomPrompt="1"/>
          </p:nvPr>
        </p:nvSpPr>
        <p:spPr>
          <a:xfrm>
            <a:off x="982568" y="3151476"/>
            <a:ext cx="3458466" cy="1441307"/>
          </a:xfrm>
          <a:prstGeom prst="rect">
            <a:avLst/>
          </a:prstGeom>
        </p:spPr>
        <p:txBody>
          <a:bodyPr>
            <a:normAutofit fontScale="100000" lnSpcReduction="0"/>
          </a:bodyPr>
          <a:lstStyle>
            <a:lvl1pPr marL="0" indent="0">
              <a:buSzTx/>
              <a:buFontTx/>
              <a:buNone/>
              <a:defRPr b="1" sz="3200">
                <a:solidFill>
                  <a:srgbClr val="000000"/>
                </a:solidFill>
              </a:defRPr>
            </a:lvl1pPr>
          </a:lstStyle>
          <a:p>
            <a:pPr/>
            <a:r>
              <a:t>Содержание занятия</a:t>
            </a:r>
          </a:p>
        </p:txBody>
      </p:sp>
      <p:pic>
        <p:nvPicPr>
          <p:cNvPr id="225" name="Рисунок 720" descr="Рисунок 720"/>
          <p:cNvPicPr>
            <a:picLocks noChangeAspect="1"/>
          </p:cNvPicPr>
          <p:nvPr/>
        </p:nvPicPr>
        <p:blipFill>
          <a:blip r:embed="rId2">
            <a:extLst/>
          </a:blip>
          <a:srcRect l="54786" t="15578" r="34191" b="73299"/>
          <a:stretch>
            <a:fillRect/>
          </a:stretch>
        </p:blipFill>
        <p:spPr>
          <a:xfrm rot="5400000">
            <a:off x="4530437" y="5989425"/>
            <a:ext cx="872837" cy="872837"/>
          </a:xfrm>
          <a:prstGeom prst="rect">
            <a:avLst/>
          </a:prstGeom>
          <a:ln w="12700">
            <a:miter lim="400000"/>
          </a:ln>
        </p:spPr>
      </p:pic>
      <p:sp>
        <p:nvSpPr>
          <p:cNvPr id="2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5F6F6"/>
        </a:solidFill>
      </p:bgPr>
    </p:bg>
    <p:spTree>
      <p:nvGrpSpPr>
        <p:cNvPr id="1" name=""/>
        <p:cNvGrpSpPr/>
        <p:nvPr/>
      </p:nvGrpSpPr>
      <p:grpSpPr>
        <a:xfrm>
          <a:off x="0" y="0"/>
          <a:ext cx="0" cy="0"/>
          <a:chOff x="0" y="0"/>
          <a:chExt cx="0" cy="0"/>
        </a:xfrm>
      </p:grpSpPr>
      <p:pic>
        <p:nvPicPr>
          <p:cNvPr id="2" name="Рисунок 4" descr="Рисунок 4"/>
          <p:cNvPicPr>
            <a:picLocks noChangeAspect="1"/>
          </p:cNvPicPr>
          <p:nvPr/>
        </p:nvPicPr>
        <p:blipFill>
          <a:blip r:embed="rId2">
            <a:extLst/>
          </a:blip>
          <a:stretch>
            <a:fillRect/>
          </a:stretch>
        </p:blipFill>
        <p:spPr>
          <a:xfrm>
            <a:off x="6330050" y="1034348"/>
            <a:ext cx="7703508" cy="6858001"/>
          </a:xfrm>
          <a:prstGeom prst="rect">
            <a:avLst/>
          </a:prstGeom>
          <a:ln w="12700">
            <a:miter lim="400000"/>
          </a:ln>
        </p:spPr>
      </p:pic>
      <p:pic>
        <p:nvPicPr>
          <p:cNvPr id="3" name="Рисунок 720" descr="Рисунок 720"/>
          <p:cNvPicPr>
            <a:picLocks noChangeAspect="1"/>
          </p:cNvPicPr>
          <p:nvPr/>
        </p:nvPicPr>
        <p:blipFill>
          <a:blip r:embed="rId3">
            <a:extLst/>
          </a:blip>
          <a:srcRect l="54788" t="2981" r="38528" b="65080"/>
          <a:stretch>
            <a:fillRect/>
          </a:stretch>
        </p:blipFill>
        <p:spPr>
          <a:xfrm rot="10800000">
            <a:off x="-280868" y="3102803"/>
            <a:ext cx="921953" cy="4365283"/>
          </a:xfrm>
          <a:prstGeom prst="rect">
            <a:avLst/>
          </a:prstGeom>
          <a:ln w="12700">
            <a:miter lim="400000"/>
          </a:ln>
        </p:spPr>
      </p:pic>
      <p:grpSp>
        <p:nvGrpSpPr>
          <p:cNvPr id="18" name="Группа 45"/>
          <p:cNvGrpSpPr/>
          <p:nvPr/>
        </p:nvGrpSpPr>
        <p:grpSpPr>
          <a:xfrm>
            <a:off x="4755973" y="7807510"/>
            <a:ext cx="1802677" cy="947872"/>
            <a:chOff x="0" y="0"/>
            <a:chExt cx="1802676" cy="947870"/>
          </a:xfrm>
        </p:grpSpPr>
        <p:grpSp>
          <p:nvGrpSpPr>
            <p:cNvPr id="10" name="Группа 28"/>
            <p:cNvGrpSpPr/>
            <p:nvPr/>
          </p:nvGrpSpPr>
          <p:grpSpPr>
            <a:xfrm>
              <a:off x="888276" y="-1"/>
              <a:ext cx="914401" cy="934914"/>
              <a:chOff x="0" y="0"/>
              <a:chExt cx="914400" cy="934912"/>
            </a:xfrm>
          </p:grpSpPr>
          <p:sp>
            <p:nvSpPr>
              <p:cNvPr id="4" name="Прямая соединительная линия 8"/>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5" name="Прямая соединительная линия 15"/>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6" name="Прямая соединительная линия 16"/>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7" name="Прямая соединительная линия 18"/>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8" name="Прямая соединительная линия 20"/>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9" name="Прямая соединительная линия 23"/>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nvGrpSpPr>
            <p:cNvPr id="17" name="Группа 31"/>
            <p:cNvGrpSpPr/>
            <p:nvPr/>
          </p:nvGrpSpPr>
          <p:grpSpPr>
            <a:xfrm>
              <a:off x="-1" y="12957"/>
              <a:ext cx="914402" cy="934914"/>
              <a:chOff x="0" y="0"/>
              <a:chExt cx="914400" cy="934912"/>
            </a:xfrm>
          </p:grpSpPr>
          <p:sp>
            <p:nvSpPr>
              <p:cNvPr id="11" name="Прямая соединительная линия 32"/>
              <p:cNvSpPr/>
              <p:nvPr/>
            </p:nvSpPr>
            <p:spPr>
              <a:xfrm flipH="1" flipV="1">
                <a:off x="744722" y="-1"/>
                <a:ext cx="169679" cy="16967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2" name="Прямая соединительная линия 33"/>
              <p:cNvSpPr/>
              <p:nvPr/>
            </p:nvSpPr>
            <p:spPr>
              <a:xfrm flipH="1" flipV="1">
                <a:off x="457199" y="0"/>
                <a:ext cx="457202" cy="470159"/>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3" name="Прямая соединительная линия 34"/>
              <p:cNvSpPr/>
              <p:nvPr/>
            </p:nvSpPr>
            <p:spPr>
              <a:xfrm flipH="1" flipV="1">
                <a:off x="156719" y="12958"/>
                <a:ext cx="757682" cy="757682"/>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4" name="Прямая соединительная линия 35"/>
              <p:cNvSpPr/>
              <p:nvPr/>
            </p:nvSpPr>
            <p:spPr>
              <a:xfrm flipH="1" flipV="1">
                <a:off x="0" y="156719"/>
                <a:ext cx="757681" cy="757681"/>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5" name="Прямая соединительная линия 36"/>
              <p:cNvSpPr/>
              <p:nvPr/>
            </p:nvSpPr>
            <p:spPr>
              <a:xfrm flipH="1" flipV="1">
                <a:off x="0" y="457201"/>
                <a:ext cx="457201" cy="457200"/>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sp>
            <p:nvSpPr>
              <p:cNvPr id="16" name="Прямая соединительная линия 37"/>
              <p:cNvSpPr/>
              <p:nvPr/>
            </p:nvSpPr>
            <p:spPr>
              <a:xfrm flipH="1" flipV="1">
                <a:off x="0" y="757680"/>
                <a:ext cx="177233" cy="177233"/>
              </a:xfrm>
              <a:prstGeom prst="line">
                <a:avLst/>
              </a:prstGeom>
              <a:noFill/>
              <a:ln w="12700" cap="flat">
                <a:solidFill>
                  <a:srgbClr val="D9D9D9"/>
                </a:solidFill>
                <a:prstDash val="solid"/>
                <a:miter lim="800000"/>
              </a:ln>
              <a:effectLst/>
            </p:spPr>
            <p:txBody>
              <a:bodyPr wrap="square" lIns="45718" tIns="45718" rIns="45718" bIns="45718" numCol="1" anchor="t">
                <a:noAutofit/>
              </a:bodyPr>
              <a:lstStyle/>
              <a:p>
                <a:pPr/>
              </a:p>
            </p:txBody>
          </p:sp>
        </p:grpSp>
      </p:grpSp>
      <p:sp>
        <p:nvSpPr>
          <p:cNvPr id="19" name="TextBox 1"/>
          <p:cNvSpPr txBox="1"/>
          <p:nvPr/>
        </p:nvSpPr>
        <p:spPr>
          <a:xfrm>
            <a:off x="863591" y="2922101"/>
            <a:ext cx="4382222" cy="916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1000"/>
              </a:spcBef>
              <a:defRPr b="1" sz="5400">
                <a:solidFill>
                  <a:srgbClr val="000000"/>
                </a:solidFill>
              </a:defRPr>
            </a:lvl1pPr>
          </a:lstStyle>
          <a:p>
            <a:pPr/>
            <a:r>
              <a:t>СПАСИБО</a:t>
            </a:r>
          </a:p>
        </p:txBody>
      </p:sp>
      <p:sp>
        <p:nvSpPr>
          <p:cNvPr id="20" name="TextBox 21"/>
          <p:cNvSpPr txBox="1"/>
          <p:nvPr/>
        </p:nvSpPr>
        <p:spPr>
          <a:xfrm>
            <a:off x="876202" y="3685902"/>
            <a:ext cx="5893217" cy="916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1000"/>
              </a:spcBef>
              <a:defRPr b="1" sz="5400">
                <a:solidFill>
                  <a:srgbClr val="000000"/>
                </a:solidFill>
              </a:defRPr>
            </a:lvl1pPr>
          </a:lstStyle>
          <a:p>
            <a:pPr/>
            <a:r>
              <a:t>ЗА ВНИМАНИЕ</a:t>
            </a:r>
          </a:p>
        </p:txBody>
      </p:sp>
      <p:sp>
        <p:nvSpPr>
          <p:cNvPr id="21"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22"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8737600" y="6356350"/>
            <a:ext cx="2844800" cy="828040"/>
          </a:xfrm>
          <a:prstGeom prst="rect">
            <a:avLst/>
          </a:prstGeom>
          <a:ln w="12700">
            <a:miter lim="400000"/>
          </a:ln>
        </p:spPr>
        <p:txBody>
          <a:bodyPr wrap="none" lIns="45719" rIns="45719">
            <a:normAutofit fontScale="100000" lnSpcReduction="0"/>
          </a:bodyPr>
          <a:lstStyle>
            <a:lvl1pPr>
              <a:defRPr b="1" sz="4800">
                <a:solidFill>
                  <a:srgbClr val="F5F6F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323332"/>
          </a:solidFill>
          <a:uFillTx/>
          <a:latin typeface="Proxima Nova"/>
          <a:ea typeface="Proxima Nova"/>
          <a:cs typeface="Proxima Nova"/>
          <a:sym typeface="Proxima Nova"/>
        </a:defRPr>
      </a:lvl1pPr>
      <a:lvl2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323332"/>
          </a:solidFill>
          <a:uFillTx/>
          <a:latin typeface="Proxima Nova"/>
          <a:ea typeface="Proxima Nova"/>
          <a:cs typeface="Proxima Nova"/>
          <a:sym typeface="Proxima Nova"/>
        </a:defRPr>
      </a:lvl2pPr>
      <a:lvl3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323332"/>
          </a:solidFill>
          <a:uFillTx/>
          <a:latin typeface="Proxima Nova"/>
          <a:ea typeface="Proxima Nova"/>
          <a:cs typeface="Proxima Nova"/>
          <a:sym typeface="Proxima Nova"/>
        </a:defRPr>
      </a:lvl3pPr>
      <a:lvl4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323332"/>
          </a:solidFill>
          <a:uFillTx/>
          <a:latin typeface="Proxima Nova"/>
          <a:ea typeface="Proxima Nova"/>
          <a:cs typeface="Proxima Nova"/>
          <a:sym typeface="Proxima Nova"/>
        </a:defRPr>
      </a:lvl4pPr>
      <a:lvl5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323332"/>
          </a:solidFill>
          <a:uFillTx/>
          <a:latin typeface="Proxima Nova"/>
          <a:ea typeface="Proxima Nova"/>
          <a:cs typeface="Proxima Nova"/>
          <a:sym typeface="Proxima Nova"/>
        </a:defRPr>
      </a:lvl5pPr>
      <a:lvl6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323332"/>
          </a:solidFill>
          <a:uFillTx/>
          <a:latin typeface="Proxima Nova"/>
          <a:ea typeface="Proxima Nova"/>
          <a:cs typeface="Proxima Nova"/>
          <a:sym typeface="Proxima Nova"/>
        </a:defRPr>
      </a:lvl6pPr>
      <a:lvl7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323332"/>
          </a:solidFill>
          <a:uFillTx/>
          <a:latin typeface="Proxima Nova"/>
          <a:ea typeface="Proxima Nova"/>
          <a:cs typeface="Proxima Nova"/>
          <a:sym typeface="Proxima Nova"/>
        </a:defRPr>
      </a:lvl7pPr>
      <a:lvl8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323332"/>
          </a:solidFill>
          <a:uFillTx/>
          <a:latin typeface="Proxima Nova"/>
          <a:ea typeface="Proxima Nova"/>
          <a:cs typeface="Proxima Nova"/>
          <a:sym typeface="Proxima Nova"/>
        </a:defRPr>
      </a:lvl8pPr>
      <a:lvl9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323332"/>
          </a:solidFill>
          <a:uFillTx/>
          <a:latin typeface="Proxima Nova"/>
          <a:ea typeface="Proxima Nova"/>
          <a:cs typeface="Proxima Nova"/>
          <a:sym typeface="Proxima Nov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323332"/>
          </a:solidFill>
          <a:uFillTx/>
          <a:latin typeface="Proxima Nova"/>
          <a:ea typeface="Proxima Nova"/>
          <a:cs typeface="Proxima Nova"/>
          <a:sym typeface="Proxima Nova"/>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323332"/>
          </a:solidFill>
          <a:uFillTx/>
          <a:latin typeface="Proxima Nova"/>
          <a:ea typeface="Proxima Nova"/>
          <a:cs typeface="Proxima Nova"/>
          <a:sym typeface="Proxima Nova"/>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323332"/>
          </a:solidFill>
          <a:uFillTx/>
          <a:latin typeface="Proxima Nova"/>
          <a:ea typeface="Proxima Nova"/>
          <a:cs typeface="Proxima Nova"/>
          <a:sym typeface="Proxima Nova"/>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323332"/>
          </a:solidFill>
          <a:uFillTx/>
          <a:latin typeface="Proxima Nova"/>
          <a:ea typeface="Proxima Nova"/>
          <a:cs typeface="Proxima Nova"/>
          <a:sym typeface="Proxima Nova"/>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323332"/>
          </a:solidFill>
          <a:uFillTx/>
          <a:latin typeface="Proxima Nova"/>
          <a:ea typeface="Proxima Nova"/>
          <a:cs typeface="Proxima Nova"/>
          <a:sym typeface="Proxima Nova"/>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323332"/>
          </a:solidFill>
          <a:uFillTx/>
          <a:latin typeface="Proxima Nova"/>
          <a:ea typeface="Proxima Nova"/>
          <a:cs typeface="Proxima Nova"/>
          <a:sym typeface="Proxima Nova"/>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323332"/>
          </a:solidFill>
          <a:uFillTx/>
          <a:latin typeface="Proxima Nova"/>
          <a:ea typeface="Proxima Nova"/>
          <a:cs typeface="Proxima Nova"/>
          <a:sym typeface="Proxima Nova"/>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323332"/>
          </a:solidFill>
          <a:uFillTx/>
          <a:latin typeface="Proxima Nova"/>
          <a:ea typeface="Proxima Nova"/>
          <a:cs typeface="Proxima Nova"/>
          <a:sym typeface="Proxima Nova"/>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323332"/>
          </a:solidFill>
          <a:uFillTx/>
          <a:latin typeface="Proxima Nova"/>
          <a:ea typeface="Proxima Nova"/>
          <a:cs typeface="Proxima Nova"/>
          <a:sym typeface="Proxima Nova"/>
        </a:defRPr>
      </a:lvl9pPr>
    </p:bodyStyle>
    <p:otherStyle>
      <a:lvl1pPr marL="0" marR="0" indent="0" algn="l" defTabSz="914400" rtl="0" latinLnBrk="0">
        <a:lnSpc>
          <a:spcPct val="100000"/>
        </a:lnSpc>
        <a:spcBef>
          <a:spcPts val="0"/>
        </a:spcBef>
        <a:spcAft>
          <a:spcPts val="0"/>
        </a:spcAft>
        <a:buClrTx/>
        <a:buSzTx/>
        <a:buFontTx/>
        <a:buNone/>
        <a:tabLst/>
        <a:defRPr b="1" baseline="0" cap="none" i="0" spc="0" strike="noStrike" sz="4800" u="none">
          <a:solidFill>
            <a:schemeClr val="tx1"/>
          </a:solidFill>
          <a:uFillTx/>
          <a:latin typeface="+mn-lt"/>
          <a:ea typeface="+mn-ea"/>
          <a:cs typeface="+mn-cs"/>
          <a:sym typeface="Proxima Nova"/>
        </a:defRPr>
      </a:lvl1pPr>
      <a:lvl2pPr marL="0" marR="0" indent="0" algn="l" defTabSz="914400" rtl="0" latinLnBrk="0">
        <a:lnSpc>
          <a:spcPct val="100000"/>
        </a:lnSpc>
        <a:spcBef>
          <a:spcPts val="0"/>
        </a:spcBef>
        <a:spcAft>
          <a:spcPts val="0"/>
        </a:spcAft>
        <a:buClrTx/>
        <a:buSzTx/>
        <a:buFontTx/>
        <a:buNone/>
        <a:tabLst/>
        <a:defRPr b="1" baseline="0" cap="none" i="0" spc="0" strike="noStrike" sz="4800" u="none">
          <a:solidFill>
            <a:schemeClr val="tx1"/>
          </a:solidFill>
          <a:uFillTx/>
          <a:latin typeface="+mn-lt"/>
          <a:ea typeface="+mn-ea"/>
          <a:cs typeface="+mn-cs"/>
          <a:sym typeface="Proxima Nova"/>
        </a:defRPr>
      </a:lvl2pPr>
      <a:lvl3pPr marL="0" marR="0" indent="0" algn="l" defTabSz="914400" rtl="0" latinLnBrk="0">
        <a:lnSpc>
          <a:spcPct val="100000"/>
        </a:lnSpc>
        <a:spcBef>
          <a:spcPts val="0"/>
        </a:spcBef>
        <a:spcAft>
          <a:spcPts val="0"/>
        </a:spcAft>
        <a:buClrTx/>
        <a:buSzTx/>
        <a:buFontTx/>
        <a:buNone/>
        <a:tabLst/>
        <a:defRPr b="1" baseline="0" cap="none" i="0" spc="0" strike="noStrike" sz="4800" u="none">
          <a:solidFill>
            <a:schemeClr val="tx1"/>
          </a:solidFill>
          <a:uFillTx/>
          <a:latin typeface="+mn-lt"/>
          <a:ea typeface="+mn-ea"/>
          <a:cs typeface="+mn-cs"/>
          <a:sym typeface="Proxima Nova"/>
        </a:defRPr>
      </a:lvl3pPr>
      <a:lvl4pPr marL="0" marR="0" indent="0" algn="l" defTabSz="914400" rtl="0" latinLnBrk="0">
        <a:lnSpc>
          <a:spcPct val="100000"/>
        </a:lnSpc>
        <a:spcBef>
          <a:spcPts val="0"/>
        </a:spcBef>
        <a:spcAft>
          <a:spcPts val="0"/>
        </a:spcAft>
        <a:buClrTx/>
        <a:buSzTx/>
        <a:buFontTx/>
        <a:buNone/>
        <a:tabLst/>
        <a:defRPr b="1" baseline="0" cap="none" i="0" spc="0" strike="noStrike" sz="4800" u="none">
          <a:solidFill>
            <a:schemeClr val="tx1"/>
          </a:solidFill>
          <a:uFillTx/>
          <a:latin typeface="+mn-lt"/>
          <a:ea typeface="+mn-ea"/>
          <a:cs typeface="+mn-cs"/>
          <a:sym typeface="Proxima Nova"/>
        </a:defRPr>
      </a:lvl4pPr>
      <a:lvl5pPr marL="0" marR="0" indent="0" algn="l" defTabSz="914400" rtl="0" latinLnBrk="0">
        <a:lnSpc>
          <a:spcPct val="100000"/>
        </a:lnSpc>
        <a:spcBef>
          <a:spcPts val="0"/>
        </a:spcBef>
        <a:spcAft>
          <a:spcPts val="0"/>
        </a:spcAft>
        <a:buClrTx/>
        <a:buSzTx/>
        <a:buFontTx/>
        <a:buNone/>
        <a:tabLst/>
        <a:defRPr b="1" baseline="0" cap="none" i="0" spc="0" strike="noStrike" sz="4800" u="none">
          <a:solidFill>
            <a:schemeClr val="tx1"/>
          </a:solidFill>
          <a:uFillTx/>
          <a:latin typeface="+mn-lt"/>
          <a:ea typeface="+mn-ea"/>
          <a:cs typeface="+mn-cs"/>
          <a:sym typeface="Proxima Nova"/>
        </a:defRPr>
      </a:lvl5pPr>
      <a:lvl6pPr marL="0" marR="0" indent="0" algn="l" defTabSz="914400" rtl="0" latinLnBrk="0">
        <a:lnSpc>
          <a:spcPct val="100000"/>
        </a:lnSpc>
        <a:spcBef>
          <a:spcPts val="0"/>
        </a:spcBef>
        <a:spcAft>
          <a:spcPts val="0"/>
        </a:spcAft>
        <a:buClrTx/>
        <a:buSzTx/>
        <a:buFontTx/>
        <a:buNone/>
        <a:tabLst/>
        <a:defRPr b="1" baseline="0" cap="none" i="0" spc="0" strike="noStrike" sz="4800" u="none">
          <a:solidFill>
            <a:schemeClr val="tx1"/>
          </a:solidFill>
          <a:uFillTx/>
          <a:latin typeface="+mn-lt"/>
          <a:ea typeface="+mn-ea"/>
          <a:cs typeface="+mn-cs"/>
          <a:sym typeface="Proxima Nova"/>
        </a:defRPr>
      </a:lvl6pPr>
      <a:lvl7pPr marL="0" marR="0" indent="0" algn="l" defTabSz="914400" rtl="0" latinLnBrk="0">
        <a:lnSpc>
          <a:spcPct val="100000"/>
        </a:lnSpc>
        <a:spcBef>
          <a:spcPts val="0"/>
        </a:spcBef>
        <a:spcAft>
          <a:spcPts val="0"/>
        </a:spcAft>
        <a:buClrTx/>
        <a:buSzTx/>
        <a:buFontTx/>
        <a:buNone/>
        <a:tabLst/>
        <a:defRPr b="1" baseline="0" cap="none" i="0" spc="0" strike="noStrike" sz="4800" u="none">
          <a:solidFill>
            <a:schemeClr val="tx1"/>
          </a:solidFill>
          <a:uFillTx/>
          <a:latin typeface="+mn-lt"/>
          <a:ea typeface="+mn-ea"/>
          <a:cs typeface="+mn-cs"/>
          <a:sym typeface="Proxima Nova"/>
        </a:defRPr>
      </a:lvl7pPr>
      <a:lvl8pPr marL="0" marR="0" indent="0" algn="l" defTabSz="914400" rtl="0" latinLnBrk="0">
        <a:lnSpc>
          <a:spcPct val="100000"/>
        </a:lnSpc>
        <a:spcBef>
          <a:spcPts val="0"/>
        </a:spcBef>
        <a:spcAft>
          <a:spcPts val="0"/>
        </a:spcAft>
        <a:buClrTx/>
        <a:buSzTx/>
        <a:buFontTx/>
        <a:buNone/>
        <a:tabLst/>
        <a:defRPr b="1" baseline="0" cap="none" i="0" spc="0" strike="noStrike" sz="4800" u="none">
          <a:solidFill>
            <a:schemeClr val="tx1"/>
          </a:solidFill>
          <a:uFillTx/>
          <a:latin typeface="+mn-lt"/>
          <a:ea typeface="+mn-ea"/>
          <a:cs typeface="+mn-cs"/>
          <a:sym typeface="Proxima Nova"/>
        </a:defRPr>
      </a:lvl8pPr>
      <a:lvl9pPr marL="0" marR="0" indent="0" algn="l" defTabSz="914400" rtl="0" latinLnBrk="0">
        <a:lnSpc>
          <a:spcPct val="100000"/>
        </a:lnSpc>
        <a:spcBef>
          <a:spcPts val="0"/>
        </a:spcBef>
        <a:spcAft>
          <a:spcPts val="0"/>
        </a:spcAft>
        <a:buClrTx/>
        <a:buSzTx/>
        <a:buFontTx/>
        <a:buNone/>
        <a:tabLst/>
        <a:defRPr b="1" baseline="0" cap="none" i="0" spc="0" strike="noStrike" sz="4800" u="none">
          <a:solidFill>
            <a:schemeClr val="tx1"/>
          </a:solidFill>
          <a:uFillTx/>
          <a:latin typeface="+mn-lt"/>
          <a:ea typeface="+mn-ea"/>
          <a:cs typeface="+mn-cs"/>
          <a:sym typeface="Proxima Nov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video" Target="https://www.youtube.com/embed/ZeJo3JUedpY?feature=oembed" TargetMode="External"/><Relationship Id="rId3" Type="http://schemas.openxmlformats.org/officeDocument/2006/relationships/image" Target="../media/image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developers.google.com/protocol-buffers"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www.ibm.com/support/knowledgecenter/en/SSGMCP_5.3.0/com.ibm.cics.ts.productoverview.doc/concepts/acid.html" TargetMode="External"/><Relationship Id="rId3" Type="http://schemas.openxmlformats.org/officeDocument/2006/relationships/hyperlink" Target="https://stackoverflow.com/questions/1108/how-does-database-indexing-work" TargetMode="External"/><Relationship Id="rId4" Type="http://schemas.openxmlformats.org/officeDocument/2006/relationships/hyperlink" Target="https://en.wikipedia.org/wiki/Database_normalization"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tif"/></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t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Текст 1"/>
          <p:cNvSpPr txBox="1"/>
          <p:nvPr>
            <p:ph type="body" sz="quarter" idx="1"/>
          </p:nvPr>
        </p:nvSpPr>
        <p:spPr>
          <a:xfrm>
            <a:off x="1651825" y="5243564"/>
            <a:ext cx="5799601" cy="332073"/>
          </a:xfrm>
          <a:prstGeom prst="rect">
            <a:avLst/>
          </a:prstGeom>
        </p:spPr>
        <p:txBody>
          <a:bodyPr/>
          <a:lstStyle>
            <a:lvl1pPr defTabSz="841247">
              <a:spcBef>
                <a:spcPts val="900"/>
              </a:spcBef>
              <a:defRPr sz="1656"/>
            </a:lvl1pPr>
          </a:lstStyle>
          <a:p>
            <a:pPr/>
            <a:r>
              <a:t>Дорофеев Юрий</a:t>
            </a:r>
          </a:p>
        </p:txBody>
      </p:sp>
      <p:sp>
        <p:nvSpPr>
          <p:cNvPr id="314" name="Текст 2"/>
          <p:cNvSpPr/>
          <p:nvPr>
            <p:ph type="body" idx="21"/>
          </p:nvPr>
        </p:nvSpPr>
        <p:spPr>
          <a:xfrm>
            <a:off x="1651288" y="3366229"/>
            <a:ext cx="5800676" cy="1631606"/>
          </a:xfrm>
          <a:prstGeom prst="rect">
            <a:avLst/>
          </a:prstGeom>
          <a:extLst>
            <a:ext uri="{C572A759-6A51-4108-AA02-DFA0A04FC94B}">
              <ma14:wrappingTextBoxFlag xmlns:ma14="http://schemas.microsoft.com/office/mac/drawingml/2011/main" val="1"/>
            </a:ext>
          </a:extLst>
        </p:spPr>
        <p:txBody>
          <a:bodyPr/>
          <a:lstStyle/>
          <a:p>
            <a:pPr/>
            <a:r>
              <a:t>Android разработка</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Arbitrary XML files that can be read at runtime by calling Resources.getXML(). Various XML configuration files must be saved here, such as a searchable configuration.…"/>
          <p:cNvSpPr txBox="1"/>
          <p:nvPr>
            <p:ph type="body" idx="1"/>
          </p:nvPr>
        </p:nvSpPr>
        <p:spPr>
          <a:xfrm>
            <a:off x="982568" y="1978549"/>
            <a:ext cx="10226865" cy="4417805"/>
          </a:xfrm>
          <a:prstGeom prst="rect">
            <a:avLst/>
          </a:prstGeom>
        </p:spPr>
        <p:txBody>
          <a:bodyPr/>
          <a:lstStyle/>
          <a:p>
            <a:pPr defTabSz="877823">
              <a:spcBef>
                <a:spcPts val="900"/>
              </a:spcBef>
              <a:defRPr sz="1727">
                <a:latin typeface="Proxima Nova"/>
                <a:ea typeface="Proxima Nova"/>
                <a:cs typeface="Proxima Nova"/>
                <a:sym typeface="Proxima Nova"/>
              </a:defRPr>
            </a:pPr>
            <a:r>
              <a:t>Arbitrary XML files that can be read at runtime by calling Resources.getXML(). Various XML configuration files must be saved here, such as a searchable configuration.</a:t>
            </a:r>
          </a:p>
          <a:p>
            <a:pPr defTabSz="438911">
              <a:lnSpc>
                <a:spcPct val="100000"/>
              </a:lnSpc>
              <a:spcBef>
                <a:spcPts val="0"/>
              </a:spcBef>
              <a:defRPr sz="1919">
                <a:solidFill>
                  <a:srgbClr val="000000"/>
                </a:solidFill>
                <a:latin typeface="Times Roman"/>
                <a:ea typeface="Times Roman"/>
                <a:cs typeface="Times Roman"/>
                <a:sym typeface="Times Roman"/>
              </a:defRPr>
            </a:pPr>
          </a:p>
          <a:p>
            <a:pPr defTabSz="438911">
              <a:lnSpc>
                <a:spcPts val="3800"/>
              </a:lnSpc>
              <a:spcBef>
                <a:spcPts val="0"/>
              </a:spcBef>
              <a:defRPr sz="1440">
                <a:solidFill>
                  <a:srgbClr val="37474F"/>
                </a:solidFill>
                <a:latin typeface="Times Roman"/>
                <a:ea typeface="Times Roman"/>
                <a:cs typeface="Times Roman"/>
                <a:sym typeface="Times Roman"/>
              </a:defRPr>
            </a:pPr>
            <a:r>
              <a:rPr>
                <a:solidFill>
                  <a:srgbClr val="3F51B5"/>
                </a:solidFill>
              </a:rPr>
              <a:t>private</a:t>
            </a:r>
            <a:r>
              <a:t> </a:t>
            </a:r>
            <a:r>
              <a:rPr>
                <a:solidFill>
                  <a:srgbClr val="3F51B5"/>
                </a:solidFill>
              </a:rPr>
              <a:t>fun</a:t>
            </a:r>
            <a:r>
              <a:t> readXmlResource() {</a:t>
            </a:r>
          </a:p>
          <a:p>
            <a:pPr defTabSz="438911">
              <a:lnSpc>
                <a:spcPts val="3800"/>
              </a:lnSpc>
              <a:spcBef>
                <a:spcPts val="0"/>
              </a:spcBef>
              <a:defRPr sz="1440">
                <a:solidFill>
                  <a:srgbClr val="37474F"/>
                </a:solidFill>
                <a:latin typeface="Times Roman"/>
                <a:ea typeface="Times Roman"/>
                <a:cs typeface="Times Roman"/>
                <a:sym typeface="Times Roman"/>
              </a:defRPr>
            </a:pPr>
            <a:r>
              <a:t>    </a:t>
            </a:r>
            <a:r>
              <a:rPr>
                <a:solidFill>
                  <a:srgbClr val="3F51B5"/>
                </a:solidFill>
              </a:rPr>
              <a:t>val</a:t>
            </a:r>
            <a:r>
              <a:t> stringBuilder = StringBuilder()</a:t>
            </a:r>
          </a:p>
          <a:p>
            <a:pPr defTabSz="438911">
              <a:lnSpc>
                <a:spcPts val="3800"/>
              </a:lnSpc>
              <a:spcBef>
                <a:spcPts val="0"/>
              </a:spcBef>
              <a:defRPr sz="1440">
                <a:solidFill>
                  <a:srgbClr val="37474F"/>
                </a:solidFill>
                <a:latin typeface="Times Roman"/>
                <a:ea typeface="Times Roman"/>
                <a:cs typeface="Times Roman"/>
                <a:sym typeface="Times Roman"/>
              </a:defRPr>
            </a:pPr>
            <a:r>
              <a:t>    </a:t>
            </a:r>
            <a:r>
              <a:rPr>
                <a:solidFill>
                  <a:srgbClr val="3F51B5"/>
                </a:solidFill>
              </a:rPr>
              <a:t>val</a:t>
            </a:r>
            <a:r>
              <a:t> parser = resources.getXml(R.xml.note)</a:t>
            </a:r>
          </a:p>
          <a:p>
            <a:pPr defTabSz="438911">
              <a:lnSpc>
                <a:spcPts val="3800"/>
              </a:lnSpc>
              <a:spcBef>
                <a:spcPts val="0"/>
              </a:spcBef>
              <a:defRPr sz="1440">
                <a:solidFill>
                  <a:srgbClr val="37474F"/>
                </a:solidFill>
                <a:latin typeface="Times Roman"/>
                <a:ea typeface="Times Roman"/>
                <a:cs typeface="Times Roman"/>
                <a:sym typeface="Times Roman"/>
              </a:defRPr>
            </a:pPr>
            <a:r>
              <a:t>    parser.next()</a:t>
            </a:r>
          </a:p>
          <a:p>
            <a:pPr defTabSz="438911">
              <a:lnSpc>
                <a:spcPts val="3800"/>
              </a:lnSpc>
              <a:spcBef>
                <a:spcPts val="0"/>
              </a:spcBef>
              <a:defRPr sz="1440">
                <a:solidFill>
                  <a:srgbClr val="37474F"/>
                </a:solidFill>
                <a:latin typeface="Times Roman"/>
                <a:ea typeface="Times Roman"/>
                <a:cs typeface="Times Roman"/>
                <a:sym typeface="Times Roman"/>
              </a:defRPr>
            </a:pPr>
            <a:r>
              <a:t>    </a:t>
            </a:r>
            <a:r>
              <a:rPr>
                <a:solidFill>
                  <a:srgbClr val="3F51B5"/>
                </a:solidFill>
              </a:rPr>
              <a:t>var</a:t>
            </a:r>
            <a:r>
              <a:t> eventType = parser.eventType</a:t>
            </a:r>
          </a:p>
          <a:p>
            <a:pPr defTabSz="438911">
              <a:lnSpc>
                <a:spcPts val="3800"/>
              </a:lnSpc>
              <a:spcBef>
                <a:spcPts val="0"/>
              </a:spcBef>
              <a:defRPr sz="1440">
                <a:solidFill>
                  <a:srgbClr val="37474F"/>
                </a:solidFill>
                <a:latin typeface="Times Roman"/>
                <a:ea typeface="Times Roman"/>
                <a:cs typeface="Times Roman"/>
                <a:sym typeface="Times Roman"/>
              </a:defRPr>
            </a:pPr>
            <a:r>
              <a:t>    </a:t>
            </a:r>
            <a:r>
              <a:rPr>
                <a:solidFill>
                  <a:srgbClr val="3F51B5"/>
                </a:solidFill>
              </a:rPr>
              <a:t>while</a:t>
            </a:r>
            <a:r>
              <a:t> (eventType != XmlResourceParser.END_DOCUMENT) {</a:t>
            </a:r>
          </a:p>
          <a:p>
            <a:pPr defTabSz="438911">
              <a:lnSpc>
                <a:spcPts val="3800"/>
              </a:lnSpc>
              <a:spcBef>
                <a:spcPts val="0"/>
              </a:spcBef>
              <a:defRPr sz="1440">
                <a:solidFill>
                  <a:srgbClr val="37474F"/>
                </a:solidFill>
                <a:latin typeface="Times Roman"/>
                <a:ea typeface="Times Roman"/>
                <a:cs typeface="Times Roman"/>
                <a:sym typeface="Times Roman"/>
              </a:defRPr>
            </a:pPr>
            <a:r>
              <a:t>        </a:t>
            </a:r>
            <a:r>
              <a:rPr>
                <a:solidFill>
                  <a:srgbClr val="3F51B5"/>
                </a:solidFill>
              </a:rPr>
              <a:t>if</a:t>
            </a:r>
            <a:r>
              <a:t> (eventType == XmlResourceParser.TEXT) {</a:t>
            </a:r>
          </a:p>
          <a:p>
            <a:pPr defTabSz="438911">
              <a:lnSpc>
                <a:spcPts val="3800"/>
              </a:lnSpc>
              <a:spcBef>
                <a:spcPts val="0"/>
              </a:spcBef>
              <a:defRPr sz="1440">
                <a:solidFill>
                  <a:srgbClr val="37474F"/>
                </a:solidFill>
                <a:latin typeface="Times Roman"/>
                <a:ea typeface="Times Roman"/>
                <a:cs typeface="Times Roman"/>
                <a:sym typeface="Times Roman"/>
              </a:defRPr>
            </a:pPr>
            <a:r>
              <a:t>            stringBuilder.append(parser.text).append(</a:t>
            </a:r>
            <a:r>
              <a:rPr>
                <a:solidFill>
                  <a:srgbClr val="388E3C"/>
                </a:solidFill>
              </a:rPr>
              <a:t>"\n"</a:t>
            </a:r>
            <a:r>
              <a:t>)</a:t>
            </a:r>
          </a:p>
          <a:p>
            <a:pPr defTabSz="438911">
              <a:lnSpc>
                <a:spcPts val="3800"/>
              </a:lnSpc>
              <a:spcBef>
                <a:spcPts val="0"/>
              </a:spcBef>
              <a:defRPr sz="1440">
                <a:solidFill>
                  <a:srgbClr val="37474F"/>
                </a:solidFill>
                <a:latin typeface="Times Roman"/>
                <a:ea typeface="Times Roman"/>
                <a:cs typeface="Times Roman"/>
                <a:sym typeface="Times Roman"/>
              </a:defRPr>
            </a:pPr>
            <a:r>
              <a:t>        }</a:t>
            </a:r>
          </a:p>
          <a:p>
            <a:pPr defTabSz="438911">
              <a:lnSpc>
                <a:spcPts val="3800"/>
              </a:lnSpc>
              <a:spcBef>
                <a:spcPts val="0"/>
              </a:spcBef>
              <a:defRPr sz="1440">
                <a:solidFill>
                  <a:srgbClr val="37474F"/>
                </a:solidFill>
                <a:latin typeface="Times Roman"/>
                <a:ea typeface="Times Roman"/>
                <a:cs typeface="Times Roman"/>
                <a:sym typeface="Times Roman"/>
              </a:defRPr>
            </a:pPr>
            <a:r>
              <a:t>        eventType = parser.next()</a:t>
            </a:r>
          </a:p>
          <a:p>
            <a:pPr defTabSz="438911">
              <a:lnSpc>
                <a:spcPts val="3800"/>
              </a:lnSpc>
              <a:spcBef>
                <a:spcPts val="0"/>
              </a:spcBef>
              <a:defRPr sz="1440">
                <a:solidFill>
                  <a:srgbClr val="37474F"/>
                </a:solidFill>
                <a:latin typeface="Times Roman"/>
                <a:ea typeface="Times Roman"/>
                <a:cs typeface="Times Roman"/>
                <a:sym typeface="Times Roman"/>
              </a:defRPr>
            </a:pPr>
            <a:r>
              <a:t>    }</a:t>
            </a:r>
          </a:p>
          <a:p>
            <a:pPr defTabSz="438911">
              <a:lnSpc>
                <a:spcPts val="3800"/>
              </a:lnSpc>
              <a:spcBef>
                <a:spcPts val="0"/>
              </a:spcBef>
              <a:defRPr sz="1440">
                <a:solidFill>
                  <a:srgbClr val="37474F"/>
                </a:solidFill>
                <a:latin typeface="Times Roman"/>
                <a:ea typeface="Times Roman"/>
                <a:cs typeface="Times Roman"/>
                <a:sym typeface="Times Roman"/>
              </a:defRPr>
            </a:pPr>
            <a:r>
              <a:t>    tvHello.text = stringBuilder.toString()</a:t>
            </a:r>
          </a:p>
          <a:p>
            <a:pPr defTabSz="438911">
              <a:lnSpc>
                <a:spcPts val="3800"/>
              </a:lnSpc>
              <a:spcBef>
                <a:spcPts val="0"/>
              </a:spcBef>
              <a:defRPr sz="1440">
                <a:solidFill>
                  <a:srgbClr val="37474F"/>
                </a:solidFill>
                <a:latin typeface="Times Roman"/>
                <a:ea typeface="Times Roman"/>
                <a:cs typeface="Times Roman"/>
                <a:sym typeface="Times Roman"/>
              </a:defRPr>
            </a:pPr>
            <a:r>
              <a:t>}</a:t>
            </a:r>
          </a:p>
        </p:txBody>
      </p:sp>
      <p:sp>
        <p:nvSpPr>
          <p:cNvPr id="349"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App Resources. xml/</a:t>
            </a:r>
          </a:p>
        </p:txBody>
      </p:sp>
      <p:sp>
        <p:nvSpPr>
          <p:cNvPr id="3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Текст 1"/>
          <p:cNvSpPr txBox="1"/>
          <p:nvPr/>
        </p:nvSpPr>
        <p:spPr>
          <a:xfrm>
            <a:off x="6522326" y="1584371"/>
            <a:ext cx="4699001" cy="48641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nSpc>
                <a:spcPct val="90000"/>
              </a:lnSpc>
              <a:spcBef>
                <a:spcPts val="1000"/>
              </a:spcBef>
            </a:pPr>
            <a:r>
              <a:t>XML Parsers</a:t>
            </a:r>
          </a:p>
          <a:p>
            <a:pPr marL="228600" indent="-228600">
              <a:lnSpc>
                <a:spcPct val="90000"/>
              </a:lnSpc>
              <a:spcBef>
                <a:spcPts val="1000"/>
              </a:spcBef>
              <a:buClr>
                <a:srgbClr val="FB2938"/>
              </a:buClr>
              <a:buSzPct val="100000"/>
              <a:buAutoNum type="arabicPeriod" startAt="1"/>
            </a:pPr>
            <a:r>
              <a:t>SAX (Simple API for XML)</a:t>
            </a:r>
          </a:p>
          <a:p>
            <a:pPr marL="228600" indent="-228600">
              <a:lnSpc>
                <a:spcPct val="90000"/>
              </a:lnSpc>
              <a:spcBef>
                <a:spcPts val="1000"/>
              </a:spcBef>
              <a:buClr>
                <a:srgbClr val="FB2938"/>
              </a:buClr>
              <a:buSzPct val="100000"/>
              <a:buAutoNum type="arabicPeriod" startAt="1"/>
            </a:pPr>
            <a:r>
              <a:t>DOM (Document Object Model)</a:t>
            </a:r>
          </a:p>
        </p:txBody>
      </p:sp>
      <p:sp>
        <p:nvSpPr>
          <p:cNvPr id="352" name="Android работает с binary XML в 10 раз быстрее…"/>
          <p:cNvSpPr txBox="1"/>
          <p:nvPr/>
        </p:nvSpPr>
        <p:spPr>
          <a:xfrm>
            <a:off x="6473760" y="5293188"/>
            <a:ext cx="5190489" cy="650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Android работает с binary XML </a:t>
            </a:r>
            <a:r>
              <a:rPr b="1"/>
              <a:t>в 10 раз быстрее </a:t>
            </a:r>
          </a:p>
          <a:p>
            <a:pPr/>
            <a:r>
              <a:t>чем с plain-text XML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Keep folder structure…"/>
          <p:cNvSpPr txBox="1"/>
          <p:nvPr>
            <p:ph type="body" idx="1"/>
          </p:nvPr>
        </p:nvSpPr>
        <p:spPr>
          <a:prstGeom prst="rect">
            <a:avLst/>
          </a:prstGeom>
        </p:spPr>
        <p:txBody>
          <a:bodyPr/>
          <a:lstStyle/>
          <a:p>
            <a:pPr>
              <a:defRPr sz="1800">
                <a:latin typeface="Proxima Nova"/>
                <a:ea typeface="Proxima Nova"/>
                <a:cs typeface="Proxima Nova"/>
                <a:sym typeface="Proxima Nova"/>
              </a:defRPr>
            </a:pPr>
            <a:r>
              <a:t>Keep folder structure</a:t>
            </a:r>
          </a:p>
          <a:p>
            <a:pPr defTabSz="457200">
              <a:lnSpc>
                <a:spcPct val="100000"/>
              </a:lnSpc>
              <a:spcBef>
                <a:spcPts val="0"/>
              </a:spcBef>
              <a:defRPr>
                <a:solidFill>
                  <a:srgbClr val="000000"/>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inputStream = assets.open(</a:t>
            </a:r>
            <a:r>
              <a:rPr>
                <a:solidFill>
                  <a:srgbClr val="388E3C"/>
                </a:solidFill>
              </a:rPr>
              <a:t>"web-folder/index.html"</a:t>
            </a:r>
            <a:r>
              <a:t>)</a:t>
            </a:r>
          </a:p>
          <a:p>
            <a:pPr>
              <a:defRPr sz="1800">
                <a:latin typeface="Proxima Nova"/>
                <a:ea typeface="Proxima Nova"/>
                <a:cs typeface="Proxima Nova"/>
                <a:sym typeface="Proxima Nova"/>
              </a:defRPr>
            </a:pPr>
            <a:r>
              <a:t>One benefit of using assets over raw resources is the file:///android_asset/ Uri prefix. You can use this to load an asset into a WebView. For example, for an asset located in assets/foo/index.html within your project, calling loadUrl("file:///android_asset/foo/index.html") will load that HTML into the WebView.</a:t>
            </a:r>
          </a:p>
          <a:p>
            <a:pPr>
              <a:defRPr sz="1800">
                <a:latin typeface="Proxima Nova"/>
                <a:ea typeface="Proxima Nova"/>
                <a:cs typeface="Proxima Nova"/>
                <a:sym typeface="Proxima Nova"/>
              </a:defRPr>
            </a:pPr>
            <a:r>
              <a:t>Assets are compressed when the APK is packaged.</a:t>
            </a:r>
          </a:p>
        </p:txBody>
      </p:sp>
      <p:sp>
        <p:nvSpPr>
          <p:cNvPr id="355"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App Resources. assets/</a:t>
            </a:r>
          </a:p>
        </p:txBody>
      </p:sp>
      <p:sp>
        <p:nvSpPr>
          <p:cNvPr id="356" name="Slide Number"/>
          <p:cNvSpPr txBox="1"/>
          <p:nvPr>
            <p:ph type="sldNum" sz="quarter" idx="2"/>
          </p:nvPr>
        </p:nvSpPr>
        <p:spPr>
          <a:xfrm>
            <a:off x="215857" y="5855666"/>
            <a:ext cx="605233"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Android inherits API from java to access files…"/>
          <p:cNvSpPr txBox="1"/>
          <p:nvPr>
            <p:ph type="body" idx="1"/>
          </p:nvPr>
        </p:nvSpPr>
        <p:spPr>
          <a:prstGeom prst="rect">
            <a:avLst/>
          </a:prstGeom>
        </p:spPr>
        <p:txBody>
          <a:bodyPr/>
          <a:lstStyle/>
          <a:p>
            <a:pPr>
              <a:defRPr sz="1800">
                <a:latin typeface="Proxima Nova"/>
                <a:ea typeface="Proxima Nova"/>
                <a:cs typeface="Proxima Nova"/>
                <a:sym typeface="Proxima Nova"/>
              </a:defRPr>
            </a:pPr>
            <a:r>
              <a:t>Android inherits API from java to access files</a:t>
            </a:r>
          </a:p>
          <a:p>
            <a:pPr>
              <a:defRPr sz="1800">
                <a:latin typeface="Proxima Nova"/>
                <a:ea typeface="Proxima Nova"/>
                <a:cs typeface="Proxima Nova"/>
                <a:sym typeface="Proxima Nova"/>
              </a:defRPr>
            </a:pPr>
            <a:r>
              <a:t>- java.io.*</a:t>
            </a:r>
          </a:p>
          <a:p>
            <a:pPr>
              <a:defRPr sz="1800">
                <a:latin typeface="Proxima Nova"/>
                <a:ea typeface="Proxima Nova"/>
                <a:cs typeface="Proxima Nova"/>
                <a:sym typeface="Proxima Nova"/>
              </a:defRPr>
            </a:pPr>
            <a:r>
              <a:t>- java.nio.*</a:t>
            </a:r>
          </a:p>
          <a:p>
            <a:pPr>
              <a:defRPr sz="1800">
                <a:latin typeface="Proxima Nova"/>
                <a:ea typeface="Proxima Nova"/>
                <a:cs typeface="Proxima Nova"/>
                <a:sym typeface="Proxima Nova"/>
              </a:defRPr>
            </a:pPr>
          </a:p>
        </p:txBody>
      </p:sp>
      <p:sp>
        <p:nvSpPr>
          <p:cNvPr id="359" name="Текст 23"/>
          <p:cNvSpPr/>
          <p:nvPr>
            <p:ph type="body" idx="21"/>
          </p:nvPr>
        </p:nvSpPr>
        <p:spPr>
          <a:xfrm>
            <a:off x="982569" y="758738"/>
            <a:ext cx="9726295" cy="823914"/>
          </a:xfrm>
          <a:prstGeom prst="rect">
            <a:avLst/>
          </a:prstGeom>
          <a:extLst>
            <a:ext uri="{C572A759-6A51-4108-AA02-DFA0A04FC94B}">
              <ma14:wrappingTextBoxFlag xmlns:ma14="http://schemas.microsoft.com/office/mac/drawingml/2011/main" val="1"/>
            </a:ext>
          </a:extLst>
        </p:spPr>
        <p:txBody>
          <a:bodyPr/>
          <a:lstStyle/>
          <a:p>
            <a:pPr/>
            <a:r>
              <a:t>File Storage</a:t>
            </a:r>
          </a:p>
        </p:txBody>
      </p:sp>
      <p:sp>
        <p:nvSpPr>
          <p:cNvPr id="360" name="Slide Number"/>
          <p:cNvSpPr txBox="1"/>
          <p:nvPr>
            <p:ph type="sldNum" sz="quarter" idx="2"/>
          </p:nvPr>
        </p:nvSpPr>
        <p:spPr>
          <a:xfrm>
            <a:off x="215857" y="5855666"/>
            <a:ext cx="720447"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ЗАСТАВКА ЕРАЛАША: ВСЁ!" descr="ЗАСТАВКА ЕРАЛАША: ВСЁ!"/>
          <p:cNvPicPr>
            <a:picLocks noChangeAspect="0"/>
          </p:cNvPicPr>
          <p:nvPr>
            <a:videoFile xmlns:mc="http://schemas.openxmlformats.org/markup-compatibility/2006" xmlns:aiw="http://developer.apple.com/namespaces/iwork" r:link="rId2" mc:Ignorable="aiw" aiw:title="ЗАСТАВКА ЕРАЛАША: ВСЁ!" aiw:author="ФРАГМЕНТЫ ДЛЯ МОНТАЖА"/>
          </p:nvPr>
        </p:nvPicPr>
        <p:blipFill>
          <a:blip r:embed="rId3">
            <a:extLst/>
          </a:blip>
          <a:stretch>
            <a:fillRect/>
          </a:stretch>
        </p:blipFill>
        <p:spPr>
          <a:xfrm>
            <a:off x="0" y="0"/>
            <a:ext cx="12192000" cy="6858000"/>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 fill="hold"/>
                                        <p:tgtEl>
                                          <p:spTgt spid="36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362"/>
                </p:tgtEl>
              </p:cMediaNode>
            </p:video>
            <p:seq concurrent="1" prevAc="none" nextAc="seek">
              <p:cTn id="8" evtFilter="cancelBubble" nodeType="interactiveSeq" restart="whenNotActive" fill="hold">
                <p:stCondLst>
                  <p:cond delay="0" evt="onClick">
                    <p:tgtEl>
                      <p:spTgt spid="36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362"/>
                                        </p:tgtEl>
                                      </p:cBhvr>
                                    </p:cmd>
                                  </p:childTnLst>
                                </p:cTn>
                              </p:par>
                            </p:childTnLst>
                          </p:cTn>
                        </p:par>
                      </p:childTnLst>
                    </p:cTn>
                  </p:par>
                </p:childTnLst>
              </p:cTn>
              <p:nextCondLst>
                <p:cond delay="0" evt="onClick">
                  <p:tgtEl>
                    <p:spTgt spid="36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Internal vs External…"/>
          <p:cNvSpPr txBox="1"/>
          <p:nvPr>
            <p:ph type="body" idx="1"/>
          </p:nvPr>
        </p:nvSpPr>
        <p:spPr>
          <a:xfrm>
            <a:off x="982568" y="1978549"/>
            <a:ext cx="9726298" cy="4574964"/>
          </a:xfrm>
          <a:prstGeom prst="rect">
            <a:avLst/>
          </a:prstGeom>
        </p:spPr>
        <p:txBody>
          <a:bodyPr/>
          <a:lstStyle/>
          <a:p>
            <a:pPr defTabSz="859536">
              <a:spcBef>
                <a:spcPts val="900"/>
              </a:spcBef>
              <a:defRPr b="1" sz="1692">
                <a:latin typeface="Proxima Nova"/>
                <a:ea typeface="Proxima Nova"/>
                <a:cs typeface="Proxima Nova"/>
                <a:sym typeface="Proxima Nova"/>
              </a:defRPr>
            </a:pPr>
            <a:r>
              <a:t>Internal vs External</a:t>
            </a:r>
          </a:p>
          <a:p>
            <a:pPr defTabSz="859536">
              <a:spcBef>
                <a:spcPts val="900"/>
              </a:spcBef>
              <a:defRPr sz="1692">
                <a:latin typeface="Proxima Nova"/>
                <a:ea typeface="Proxima Nova"/>
                <a:cs typeface="Proxima Nova"/>
                <a:sym typeface="Proxima Nova"/>
              </a:defRPr>
            </a:pPr>
            <a:r>
              <a:t>Internal storage refers to your application’s portion of the on-board, always-available flash storage.</a:t>
            </a:r>
          </a:p>
          <a:p>
            <a:pPr defTabSz="859536">
              <a:spcBef>
                <a:spcPts val="900"/>
              </a:spcBef>
              <a:defRPr sz="1692">
                <a:latin typeface="Proxima Nova"/>
                <a:ea typeface="Proxima Nova"/>
                <a:cs typeface="Proxima Nova"/>
                <a:sym typeface="Proxima Nova"/>
              </a:defRPr>
            </a:pPr>
            <a:r>
              <a:t>External storage refers to storage space that can be mounted by the user as a drive in Windows (or, possibly with some difficulty, as a volume in macOS or Linux). Typically, this too is part of the on-board flash, but could be a card too.</a:t>
            </a:r>
          </a:p>
          <a:p>
            <a:pPr defTabSz="859536">
              <a:spcBef>
                <a:spcPts val="900"/>
              </a:spcBef>
              <a:defRPr b="1" sz="1692">
                <a:latin typeface="Proxima Nova"/>
                <a:ea typeface="Proxima Nova"/>
                <a:cs typeface="Proxima Nova"/>
                <a:sym typeface="Proxima Nova"/>
              </a:defRPr>
            </a:pPr>
          </a:p>
          <a:p>
            <a:pPr defTabSz="859536">
              <a:spcBef>
                <a:spcPts val="900"/>
              </a:spcBef>
              <a:defRPr b="1" sz="1692">
                <a:latin typeface="Proxima Nova"/>
                <a:ea typeface="Proxima Nova"/>
                <a:cs typeface="Proxima Nova"/>
                <a:sym typeface="Proxima Nova"/>
              </a:defRPr>
            </a:pPr>
            <a:r>
              <a:t>Standard vs Cache</a:t>
            </a:r>
          </a:p>
          <a:p>
            <a:pPr defTabSz="859536">
              <a:spcBef>
                <a:spcPts val="900"/>
              </a:spcBef>
              <a:defRPr sz="1692">
                <a:latin typeface="Proxima Nova"/>
                <a:ea typeface="Proxima Nova"/>
                <a:cs typeface="Proxima Nova"/>
                <a:sym typeface="Proxima Nova"/>
              </a:defRPr>
            </a:pPr>
            <a:r>
              <a:t>On both internal and external storage, you have the option of saving files as a cache, or on a more permanent basis. Files located in a cache directory may be deleted by the OS or third-party apps to free up storage space for the user. Files located outside of cache will remain unless manually deleted.</a:t>
            </a:r>
          </a:p>
          <a:p>
            <a:pPr defTabSz="859536">
              <a:spcBef>
                <a:spcPts val="900"/>
              </a:spcBef>
              <a:defRPr b="1" sz="1692">
                <a:latin typeface="Proxima Nova"/>
                <a:ea typeface="Proxima Nova"/>
                <a:cs typeface="Proxima Nova"/>
                <a:sym typeface="Proxima Nova"/>
              </a:defRPr>
            </a:pPr>
          </a:p>
          <a:p>
            <a:pPr defTabSz="859536">
              <a:spcBef>
                <a:spcPts val="900"/>
              </a:spcBef>
              <a:defRPr b="1" sz="1692">
                <a:latin typeface="Proxima Nova"/>
                <a:ea typeface="Proxima Nova"/>
                <a:cs typeface="Proxima Nova"/>
                <a:sym typeface="Proxima Nova"/>
              </a:defRPr>
            </a:pPr>
            <a:r>
              <a:t>Yours vs Somebody Else’s</a:t>
            </a:r>
          </a:p>
          <a:p>
            <a:pPr defTabSz="859536">
              <a:spcBef>
                <a:spcPts val="900"/>
              </a:spcBef>
              <a:defRPr sz="1692">
                <a:latin typeface="Proxima Nova"/>
                <a:ea typeface="Proxima Nova"/>
                <a:cs typeface="Proxima Nova"/>
                <a:sym typeface="Proxima Nova"/>
              </a:defRPr>
            </a:pPr>
            <a:r>
              <a:t>Internal storage is on a per-application basis. Files on external storage, though, are visible to all applications and the user.</a:t>
            </a:r>
          </a:p>
        </p:txBody>
      </p:sp>
      <p:sp>
        <p:nvSpPr>
          <p:cNvPr id="365" name="Текст 23"/>
          <p:cNvSpPr/>
          <p:nvPr>
            <p:ph type="body" idx="21"/>
          </p:nvPr>
        </p:nvSpPr>
        <p:spPr>
          <a:xfrm>
            <a:off x="982569" y="758738"/>
            <a:ext cx="9726295" cy="823914"/>
          </a:xfrm>
          <a:prstGeom prst="rect">
            <a:avLst/>
          </a:prstGeom>
          <a:extLst>
            <a:ext uri="{C572A759-6A51-4108-AA02-DFA0A04FC94B}">
              <ma14:wrappingTextBoxFlag xmlns:ma14="http://schemas.microsoft.com/office/mac/drawingml/2011/main" val="1"/>
            </a:ext>
          </a:extLst>
        </p:spPr>
        <p:txBody>
          <a:bodyPr/>
          <a:lstStyle/>
          <a:p>
            <a:pPr/>
            <a:r>
              <a:t>File Storage</a:t>
            </a:r>
          </a:p>
        </p:txBody>
      </p:sp>
      <p:sp>
        <p:nvSpPr>
          <p:cNvPr id="366" name="Slide Number"/>
          <p:cNvSpPr txBox="1"/>
          <p:nvPr>
            <p:ph type="sldNum" sz="quarter" idx="2"/>
          </p:nvPr>
        </p:nvSpPr>
        <p:spPr>
          <a:xfrm>
            <a:off x="215857" y="5855666"/>
            <a:ext cx="718618"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Linux users</a:t>
            </a:r>
          </a:p>
        </p:txBody>
      </p:sp>
      <p:sp>
        <p:nvSpPr>
          <p:cNvPr id="369" name="Slide Number"/>
          <p:cNvSpPr txBox="1"/>
          <p:nvPr>
            <p:ph type="sldNum" sz="quarter" idx="2"/>
          </p:nvPr>
        </p:nvSpPr>
        <p:spPr>
          <a:xfrm>
            <a:off x="215857" y="5855666"/>
            <a:ext cx="725324"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0" name="Image" descr="Image"/>
          <p:cNvPicPr>
            <a:picLocks noChangeAspect="1"/>
          </p:cNvPicPr>
          <p:nvPr/>
        </p:nvPicPr>
        <p:blipFill>
          <a:blip r:embed="rId2">
            <a:extLst/>
          </a:blip>
          <a:stretch>
            <a:fillRect/>
          </a:stretch>
        </p:blipFill>
        <p:spPr>
          <a:xfrm>
            <a:off x="2596541" y="1543489"/>
            <a:ext cx="6498351" cy="497846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private fun writeFileToInternal() {…"/>
          <p:cNvSpPr txBox="1"/>
          <p:nvPr>
            <p:ph type="body" idx="1"/>
          </p:nvPr>
        </p:nvSpPr>
        <p:spPr>
          <a:prstGeom prst="rect">
            <a:avLst/>
          </a:prstGeom>
        </p:spPr>
        <p:txBody>
          <a:bodyPr/>
          <a:lstStyle/>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private</a:t>
            </a:r>
            <a:r>
              <a:t> </a:t>
            </a:r>
            <a:r>
              <a:rPr>
                <a:solidFill>
                  <a:srgbClr val="3F51B5"/>
                </a:solidFill>
              </a:rPr>
              <a:t>fun</a:t>
            </a:r>
            <a:r>
              <a:t> writeFileToInternal() {</a:t>
            </a:r>
          </a:p>
          <a:p>
            <a:pPr defTabSz="457200">
              <a:lnSpc>
                <a:spcPts val="4000"/>
              </a:lnSpc>
              <a:spcBef>
                <a:spcPts val="0"/>
              </a:spcBef>
              <a:defRPr sz="1500">
                <a:solidFill>
                  <a:srgbClr val="37474F"/>
                </a:solidFill>
                <a:latin typeface="Times Roman"/>
                <a:ea typeface="Times Roman"/>
                <a:cs typeface="Times Roman"/>
                <a:sym typeface="Times Roman"/>
              </a:defRPr>
            </a:pPr>
            <a:r>
              <a:t>    Log.d(tag, filesDir.absolutePath)</a:t>
            </a:r>
          </a:p>
          <a:p>
            <a:pPr defTabSz="457200">
              <a:lnSpc>
                <a:spcPts val="4000"/>
              </a:lnSpc>
              <a:spcBef>
                <a:spcPts val="0"/>
              </a:spcBef>
              <a:defRPr sz="1500">
                <a:solidFill>
                  <a:srgbClr val="D81B60"/>
                </a:solidFill>
                <a:latin typeface="Times Roman"/>
                <a:ea typeface="Times Roman"/>
                <a:cs typeface="Times Roman"/>
                <a:sym typeface="Times Roman"/>
              </a:defRPr>
            </a:pPr>
            <a:r>
              <a:rPr>
                <a:solidFill>
                  <a:srgbClr val="37474F"/>
                </a:solidFill>
              </a:rPr>
              <a:t>    </a:t>
            </a:r>
            <a:r>
              <a:t>// outputs: /data/user/0/com.example.storage/files</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    Log.d(tag, cacheDir.absolutePath)</a:t>
            </a:r>
          </a:p>
          <a:p>
            <a:pPr defTabSz="457200">
              <a:lnSpc>
                <a:spcPts val="4000"/>
              </a:lnSpc>
              <a:spcBef>
                <a:spcPts val="0"/>
              </a:spcBef>
              <a:defRPr sz="1500">
                <a:solidFill>
                  <a:srgbClr val="D81B60"/>
                </a:solidFill>
                <a:latin typeface="Times Roman"/>
                <a:ea typeface="Times Roman"/>
                <a:cs typeface="Times Roman"/>
                <a:sym typeface="Times Roman"/>
              </a:defRPr>
            </a:pPr>
            <a:r>
              <a:rPr>
                <a:solidFill>
                  <a:srgbClr val="37474F"/>
                </a:solidFill>
              </a:rPr>
              <a:t>    </a:t>
            </a:r>
            <a:r>
              <a:t>// outputs: /data/user/0/com.example.storage/cache</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    Log.d(tag, dataDir.absolutePath) </a:t>
            </a:r>
            <a:r>
              <a:rPr>
                <a:solidFill>
                  <a:srgbClr val="D81B60"/>
                </a:solidFill>
              </a:rPr>
              <a:t>// API 24</a:t>
            </a:r>
          </a:p>
          <a:p>
            <a:pPr defTabSz="457200">
              <a:lnSpc>
                <a:spcPts val="4000"/>
              </a:lnSpc>
              <a:spcBef>
                <a:spcPts val="0"/>
              </a:spcBef>
              <a:defRPr sz="1500">
                <a:solidFill>
                  <a:srgbClr val="D81B60"/>
                </a:solidFill>
                <a:latin typeface="Times Roman"/>
                <a:ea typeface="Times Roman"/>
                <a:cs typeface="Times Roman"/>
                <a:sym typeface="Times Roman"/>
              </a:defRPr>
            </a:pPr>
            <a:r>
              <a:rPr>
                <a:solidFill>
                  <a:srgbClr val="37474F"/>
                </a:solidFill>
              </a:rPr>
              <a:t>    </a:t>
            </a:r>
            <a:r>
              <a:t>// outputs: /data/user/0/com.example.storage</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    Log.d(tag, getDatabasePath(</a:t>
            </a:r>
            <a:r>
              <a:rPr>
                <a:solidFill>
                  <a:srgbClr val="388E3C"/>
                </a:solidFill>
              </a:rPr>
              <a:t>"database.db"</a:t>
            </a:r>
            <a:r>
              <a:t>).absolutePath)</a:t>
            </a:r>
          </a:p>
          <a:p>
            <a:pPr defTabSz="457200">
              <a:lnSpc>
                <a:spcPts val="4000"/>
              </a:lnSpc>
              <a:spcBef>
                <a:spcPts val="0"/>
              </a:spcBef>
              <a:defRPr sz="1500">
                <a:solidFill>
                  <a:srgbClr val="D81B60"/>
                </a:solidFill>
                <a:latin typeface="Times Roman"/>
                <a:ea typeface="Times Roman"/>
                <a:cs typeface="Times Roman"/>
                <a:sym typeface="Times Roman"/>
              </a:defRPr>
            </a:pPr>
            <a:r>
              <a:rPr>
                <a:solidFill>
                  <a:srgbClr val="37474F"/>
                </a:solidFill>
              </a:rPr>
              <a:t>    </a:t>
            </a:r>
            <a:r>
              <a:t>// outputs: /data/user/0/com.example.storage/databases/database.db</a:t>
            </a:r>
          </a:p>
          <a:p>
            <a:pPr defTabSz="457200">
              <a:lnSpc>
                <a:spcPts val="4000"/>
              </a:lnSpc>
              <a:spcBef>
                <a:spcPts val="0"/>
              </a:spcBef>
              <a:defRPr sz="1500">
                <a:solidFill>
                  <a:srgbClr val="D81B60"/>
                </a:solidFill>
                <a:latin typeface="Times Roman"/>
                <a:ea typeface="Times Roman"/>
                <a:cs typeface="Times Roman"/>
                <a:sym typeface="Times Roman"/>
              </a:defRPr>
            </a:pPr>
            <a:endParaRPr>
              <a:solidFill>
                <a:srgbClr val="37474F"/>
              </a:solidFill>
            </a:endParaRPr>
          </a:p>
          <a:p>
            <a:pPr defTabSz="457200">
              <a:lnSpc>
                <a:spcPts val="4000"/>
              </a:lnSpc>
              <a:spcBef>
                <a:spcPts val="0"/>
              </a:spcBef>
              <a:defRPr sz="1500">
                <a:solidFill>
                  <a:srgbClr val="388E3C"/>
                </a:solidFill>
                <a:latin typeface="Times Roman"/>
                <a:ea typeface="Times Roman"/>
                <a:cs typeface="Times Roman"/>
                <a:sym typeface="Times Roman"/>
              </a:defRPr>
            </a:pPr>
            <a:r>
              <a:rPr>
                <a:solidFill>
                  <a:srgbClr val="37474F"/>
                </a:solidFill>
              </a:rPr>
              <a:t>    File(filesDir, </a:t>
            </a:r>
            <a:r>
              <a:t>"test.txt"</a:t>
            </a:r>
            <a:r>
              <a:rPr>
                <a:solidFill>
                  <a:srgbClr val="37474F"/>
                </a:solidFill>
              </a:rPr>
              <a:t>).writeText(</a:t>
            </a:r>
            <a:r>
              <a:t>"I hate Android APIs"</a:t>
            </a:r>
            <a:r>
              <a:rPr>
                <a:solidFill>
                  <a:srgbClr val="37474F"/>
                </a:solidFill>
              </a:rPr>
              <a:t>)</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a:t>
            </a:r>
          </a:p>
        </p:txBody>
      </p:sp>
      <p:sp>
        <p:nvSpPr>
          <p:cNvPr id="373"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with Internal Storage</a:t>
            </a:r>
          </a:p>
        </p:txBody>
      </p:sp>
      <p:sp>
        <p:nvSpPr>
          <p:cNvPr id="374" name="Slide Number"/>
          <p:cNvSpPr txBox="1"/>
          <p:nvPr>
            <p:ph type="sldNum" sz="quarter" idx="2"/>
          </p:nvPr>
        </p:nvSpPr>
        <p:spPr>
          <a:xfrm>
            <a:off x="215857" y="5855666"/>
            <a:ext cx="725324"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with Internal Storage</a:t>
            </a:r>
          </a:p>
        </p:txBody>
      </p:sp>
      <p:sp>
        <p:nvSpPr>
          <p:cNvPr id="377" name="Slide Number"/>
          <p:cNvSpPr txBox="1"/>
          <p:nvPr>
            <p:ph type="sldNum" sz="quarter" idx="2"/>
          </p:nvPr>
        </p:nvSpPr>
        <p:spPr>
          <a:xfrm>
            <a:off x="215857" y="5855666"/>
            <a:ext cx="686919"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8" name="Image" descr="Image"/>
          <p:cNvPicPr>
            <a:picLocks noChangeAspect="1"/>
          </p:cNvPicPr>
          <p:nvPr/>
        </p:nvPicPr>
        <p:blipFill>
          <a:blip r:embed="rId2">
            <a:extLst/>
          </a:blip>
          <a:stretch>
            <a:fillRect/>
          </a:stretch>
        </p:blipFill>
        <p:spPr>
          <a:xfrm>
            <a:off x="1953062" y="2038311"/>
            <a:ext cx="8285876" cy="318009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Log.d(tag, getExternalFilesDir(null)?.absolutePath ?: error(&quot;&quot;))…"/>
          <p:cNvSpPr txBox="1"/>
          <p:nvPr>
            <p:ph type="body" idx="1"/>
          </p:nvPr>
        </p:nvSpPr>
        <p:spPr>
          <a:prstGeom prst="rect">
            <a:avLst/>
          </a:prstGeom>
        </p:spPr>
        <p:txBody>
          <a:bodyPr/>
          <a:lstStyle/>
          <a:p>
            <a:pPr defTabSz="457200">
              <a:lnSpc>
                <a:spcPts val="4000"/>
              </a:lnSpc>
              <a:spcBef>
                <a:spcPts val="0"/>
              </a:spcBef>
              <a:defRPr sz="1500">
                <a:solidFill>
                  <a:srgbClr val="37474F"/>
                </a:solidFill>
                <a:latin typeface="Times Roman"/>
                <a:ea typeface="Times Roman"/>
                <a:cs typeface="Times Roman"/>
                <a:sym typeface="Times Roman"/>
              </a:defRPr>
            </a:pPr>
            <a:r>
              <a:t>Log.d(tag, getExternalFilesDir(</a:t>
            </a:r>
            <a:r>
              <a:rPr>
                <a:solidFill>
                  <a:srgbClr val="3F51B5"/>
                </a:solidFill>
              </a:rPr>
              <a:t>null</a:t>
            </a:r>
            <a:r>
              <a:t>)?.absolutePath ?: error(</a:t>
            </a:r>
            <a:r>
              <a:rPr>
                <a:solidFill>
                  <a:srgbClr val="388E3C"/>
                </a:solidFill>
              </a:rPr>
              <a:t>""</a:t>
            </a:r>
            <a:r>
              <a:t>))</a:t>
            </a:r>
          </a:p>
          <a:p>
            <a:pPr defTabSz="457200">
              <a:lnSpc>
                <a:spcPts val="4000"/>
              </a:lnSpc>
              <a:spcBef>
                <a:spcPts val="0"/>
              </a:spcBef>
              <a:defRPr sz="1500">
                <a:solidFill>
                  <a:srgbClr val="D81B60"/>
                </a:solidFill>
                <a:latin typeface="Times Roman"/>
                <a:ea typeface="Times Roman"/>
                <a:cs typeface="Times Roman"/>
                <a:sym typeface="Times Roman"/>
              </a:defRPr>
            </a:pPr>
            <a:r>
              <a:t>// outputs: /storage/emulated/0/Android/data/com.example.storage/files</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p>
          <a:p>
            <a:pPr marL="425450" indent="-285750">
              <a:buClr>
                <a:srgbClr val="000000"/>
              </a:buClr>
              <a:buSzPct val="100000"/>
              <a:buFont typeface="Times Roman"/>
              <a:buChar char="•"/>
              <a:defRPr sz="1800">
                <a:latin typeface="Proxima Nova"/>
                <a:ea typeface="Proxima Nova"/>
                <a:cs typeface="Proxima Nova"/>
                <a:sym typeface="Proxima Nova"/>
              </a:defRPr>
            </a:pPr>
            <a:r>
              <a:rPr>
                <a:solidFill>
                  <a:srgbClr val="37474F"/>
                </a:solidFill>
              </a:rPr>
              <a:t>externalCacheDir - for temporarily files</a:t>
            </a:r>
            <a:endParaRPr>
              <a:solidFill>
                <a:srgbClr val="37474F"/>
              </a:solidFill>
            </a:endParaRPr>
          </a:p>
          <a:p>
            <a:pPr marL="425450" indent="-285750">
              <a:buClr>
                <a:srgbClr val="000000"/>
              </a:buClr>
              <a:buSzPct val="100000"/>
              <a:buFont typeface="Times Roman"/>
              <a:buChar char="•"/>
              <a:defRPr sz="1800">
                <a:latin typeface="Proxima Nova"/>
                <a:ea typeface="Proxima Nova"/>
                <a:cs typeface="Proxima Nova"/>
                <a:sym typeface="Proxima Nova"/>
              </a:defRPr>
            </a:pPr>
            <a:r>
              <a:rPr>
                <a:solidFill>
                  <a:srgbClr val="37474F"/>
                </a:solidFill>
              </a:rPr>
              <a:t>Environment.getExternalStoragePublicDirectory(Environment.DIRECTORY_DOWNLOADS)</a:t>
            </a:r>
            <a:endParaRPr>
              <a:solidFill>
                <a:srgbClr val="37474F"/>
              </a:solidFill>
            </a:endParaRPr>
          </a:p>
          <a:p>
            <a:pPr marL="425450" indent="-285750">
              <a:buClr>
                <a:srgbClr val="000000"/>
              </a:buClr>
              <a:buSzPct val="100000"/>
              <a:buFont typeface="Times Roman"/>
              <a:buChar char="•"/>
              <a:defRPr sz="1800">
                <a:latin typeface="Proxima Nova"/>
                <a:ea typeface="Proxima Nova"/>
                <a:cs typeface="Proxima Nova"/>
                <a:sym typeface="Proxima Nova"/>
              </a:defRPr>
            </a:pPr>
            <a:r>
              <a:rPr>
                <a:solidFill>
                  <a:srgbClr val="37474F"/>
                </a:solidFill>
              </a:rPr>
              <a:t>Environment.getExternalStorageState()</a:t>
            </a:r>
            <a:endParaRPr>
              <a:solidFill>
                <a:srgbClr val="37474F"/>
              </a:solidFill>
            </a:endParaRPr>
          </a:p>
          <a:p>
            <a:pPr marL="425450" indent="-285750">
              <a:buClr>
                <a:srgbClr val="000000"/>
              </a:buClr>
              <a:buSzPct val="100000"/>
              <a:buFont typeface="Times Roman"/>
              <a:buChar char="•"/>
              <a:defRPr sz="1800">
                <a:latin typeface="Proxima Nova"/>
                <a:ea typeface="Proxima Nova"/>
                <a:cs typeface="Proxima Nova"/>
                <a:sym typeface="Proxima Nova"/>
              </a:defRPr>
            </a:pPr>
            <a:r>
              <a:rPr>
                <a:solidFill>
                  <a:srgbClr val="37474F"/>
                </a:solidFill>
              </a:rPr>
              <a:t>Environment.isExternalStorageRemovable()</a:t>
            </a:r>
            <a:endParaRPr>
              <a:solidFill>
                <a:srgbClr val="37474F"/>
              </a:solidFill>
            </a:endParaRPr>
          </a:p>
          <a:p>
            <a:pPr marL="425450" indent="-285750">
              <a:buClr>
                <a:srgbClr val="000000"/>
              </a:buClr>
              <a:buSzPct val="100000"/>
              <a:buFont typeface="Times Roman"/>
              <a:buChar char="•"/>
              <a:defRPr sz="1800">
                <a:latin typeface="Proxima Nova"/>
                <a:ea typeface="Proxima Nova"/>
                <a:cs typeface="Proxima Nova"/>
                <a:sym typeface="Proxima Nova"/>
              </a:defRPr>
            </a:pPr>
            <a:r>
              <a:rPr>
                <a:solidFill>
                  <a:srgbClr val="37474F"/>
                </a:solidFill>
              </a:rPr>
              <a:t>Environment.isExternalStorageEmulated()</a:t>
            </a:r>
            <a:endParaRPr>
              <a:solidFill>
                <a:srgbClr val="37474F"/>
              </a:solidFill>
            </a:endParaRPr>
          </a:p>
          <a:p>
            <a:pPr marL="425450" indent="-285750">
              <a:buClr>
                <a:srgbClr val="000000"/>
              </a:buClr>
              <a:buSzPct val="100000"/>
              <a:buFont typeface="Times Roman"/>
              <a:buChar char="•"/>
              <a:defRPr sz="1800">
                <a:latin typeface="Proxima Nova"/>
                <a:ea typeface="Proxima Nova"/>
                <a:cs typeface="Proxima Nova"/>
                <a:sym typeface="Proxima Nova"/>
              </a:defRPr>
            </a:pPr>
            <a:r>
              <a:rPr>
                <a:solidFill>
                  <a:srgbClr val="37474F"/>
                </a:solidFill>
              </a:rPr>
              <a:t>MediaScannerConnection.scanFile(this, paths, null, null)</a:t>
            </a:r>
          </a:p>
        </p:txBody>
      </p:sp>
      <p:sp>
        <p:nvSpPr>
          <p:cNvPr id="381"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with External Storage</a:t>
            </a:r>
          </a:p>
        </p:txBody>
      </p:sp>
      <p:sp>
        <p:nvSpPr>
          <p:cNvPr id="382" name="Slide Number"/>
          <p:cNvSpPr txBox="1"/>
          <p:nvPr>
            <p:ph type="sldNum" sz="quarter" idx="2"/>
          </p:nvPr>
        </p:nvSpPr>
        <p:spPr>
          <a:xfrm>
            <a:off x="215857" y="5855666"/>
            <a:ext cx="724105"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lt; Android 4.4 (API 19)…"/>
          <p:cNvSpPr txBox="1"/>
          <p:nvPr>
            <p:ph type="body" idx="1"/>
          </p:nvPr>
        </p:nvSpPr>
        <p:spPr>
          <a:prstGeom prst="rect">
            <a:avLst/>
          </a:prstGeom>
        </p:spPr>
        <p:txBody>
          <a:bodyPr/>
          <a:lstStyle/>
          <a:p>
            <a:pPr>
              <a:defRPr b="1" sz="1800">
                <a:latin typeface="Proxima Nova"/>
                <a:ea typeface="Proxima Nova"/>
                <a:cs typeface="Proxima Nova"/>
                <a:sym typeface="Proxima Nova"/>
              </a:defRPr>
            </a:pPr>
            <a:r>
              <a:t>&lt; Android 4.4 (API 19)</a:t>
            </a:r>
          </a:p>
          <a:p>
            <a:pPr>
              <a:defRPr sz="1800">
                <a:latin typeface="Proxima Nova"/>
                <a:ea typeface="Proxima Nova"/>
                <a:cs typeface="Proxima Nova"/>
                <a:sym typeface="Proxima Nova"/>
              </a:defRPr>
            </a:pPr>
            <a:r>
              <a:t>- WRITE_EXTERNAL_STORAGE permission</a:t>
            </a:r>
          </a:p>
          <a:p>
            <a:pPr>
              <a:defRPr sz="1800">
                <a:latin typeface="Proxima Nova"/>
                <a:ea typeface="Proxima Nova"/>
                <a:cs typeface="Proxima Nova"/>
                <a:sym typeface="Proxima Nova"/>
              </a:defRPr>
            </a:pPr>
          </a:p>
          <a:p>
            <a:pPr>
              <a:defRPr b="1" sz="1800">
                <a:latin typeface="Proxima Nova"/>
                <a:ea typeface="Proxima Nova"/>
                <a:cs typeface="Proxima Nova"/>
                <a:sym typeface="Proxima Nova"/>
              </a:defRPr>
            </a:pPr>
            <a:r>
              <a:t>&gt;= Android 4.4 (API 19)</a:t>
            </a:r>
          </a:p>
          <a:p>
            <a:pPr>
              <a:defRPr sz="1800">
                <a:latin typeface="Proxima Nova"/>
                <a:ea typeface="Proxima Nova"/>
                <a:cs typeface="Proxima Nova"/>
                <a:sym typeface="Proxima Nova"/>
              </a:defRPr>
            </a:pPr>
            <a:r>
              <a:t>- To read or write in the directory trees rooted at getExternalFilesDir() and getExternalCacheDir() you don't need a permission</a:t>
            </a:r>
          </a:p>
          <a:p>
            <a:pPr>
              <a:defRPr sz="1800">
                <a:latin typeface="Proxima Nova"/>
                <a:ea typeface="Proxima Nova"/>
                <a:cs typeface="Proxima Nova"/>
                <a:sym typeface="Proxima Nova"/>
              </a:defRPr>
            </a:pPr>
            <a:r>
              <a:t>- To write to anywhere else on external storage, you need WRITE_EXTERNAL_STORAGE</a:t>
            </a:r>
          </a:p>
          <a:p>
            <a:pPr>
              <a:defRPr sz="1800">
                <a:latin typeface="Proxima Nova"/>
                <a:ea typeface="Proxima Nova"/>
                <a:cs typeface="Proxima Nova"/>
                <a:sym typeface="Proxima Nova"/>
              </a:defRPr>
            </a:pPr>
            <a:r>
              <a:t>- To read from anywhere else on external storage, you need either WRITE_EXTERNAL_STORAGE (if you already have that) or READ_EXTERNAL_STORAGE (if not)</a:t>
            </a:r>
          </a:p>
        </p:txBody>
      </p:sp>
      <p:sp>
        <p:nvSpPr>
          <p:cNvPr id="385"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Permissions</a:t>
            </a:r>
          </a:p>
        </p:txBody>
      </p:sp>
      <p:sp>
        <p:nvSpPr>
          <p:cNvPr id="386" name="Slide Number"/>
          <p:cNvSpPr txBox="1"/>
          <p:nvPr>
            <p:ph type="sldNum" sz="quarter" idx="2"/>
          </p:nvPr>
        </p:nvSpPr>
        <p:spPr>
          <a:xfrm>
            <a:off x="215857" y="5855666"/>
            <a:ext cx="725324"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Текст 2"/>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Хранение данных, Content Provider</a:t>
            </a:r>
          </a:p>
        </p:txBody>
      </p:sp>
      <p:sp>
        <p:nvSpPr>
          <p:cNvPr id="317" name="Текст 1"/>
          <p:cNvSpPr txBox="1"/>
          <p:nvPr>
            <p:ph type="body" idx="1"/>
          </p:nvPr>
        </p:nvSpPr>
        <p:spPr>
          <a:xfrm>
            <a:off x="6005623" y="2160574"/>
            <a:ext cx="9726297" cy="3744782"/>
          </a:xfrm>
          <a:prstGeom prst="rect">
            <a:avLst/>
          </a:prstGeom>
        </p:spPr>
        <p:txBody>
          <a:bodyPr anchor="t"/>
          <a:lstStyle/>
          <a:p>
            <a:pPr marL="0" indent="0">
              <a:buClrTx/>
              <a:buSzTx/>
              <a:buNone/>
            </a:pPr>
            <a:r>
              <a:t>Store data in files (read/write)</a:t>
            </a:r>
          </a:p>
          <a:p>
            <a:pPr marL="0" indent="0">
              <a:buClrTx/>
              <a:buSzTx/>
              <a:buNone/>
            </a:pPr>
            <a:r>
              <a:t>- logs, cache, images, serialized objects, etc…</a:t>
            </a:r>
          </a:p>
          <a:p>
            <a:pPr marL="0" indent="0">
              <a:buClrTx/>
              <a:buSzTx/>
              <a:buNone/>
            </a:pPr>
          </a:p>
          <a:p>
            <a:pPr marL="0" indent="0">
              <a:buClrTx/>
              <a:buSzTx/>
              <a:buNone/>
            </a:pPr>
            <a:r>
              <a:t>Store simple data in key-value storages</a:t>
            </a:r>
          </a:p>
          <a:p>
            <a:pPr marL="0" indent="0">
              <a:buClrTx/>
              <a:buSzTx/>
              <a:buNone/>
            </a:pPr>
            <a:r>
              <a:t>- user data, preferences</a:t>
            </a:r>
          </a:p>
          <a:p>
            <a:pPr marL="0" indent="0">
              <a:buClrTx/>
              <a:buSzTx/>
              <a:buNone/>
            </a:pPr>
          </a:p>
          <a:p>
            <a:pPr marL="0" indent="0">
              <a:buClrTx/>
              <a:buSzTx/>
              <a:buNone/>
            </a:pPr>
            <a:r>
              <a:t>Store structured data in databases</a:t>
            </a:r>
          </a:p>
          <a:p>
            <a:pPr marL="0" indent="0">
              <a:buClrTx/>
              <a:buSzTx/>
              <a:buNone/>
            </a:pPr>
            <a:r>
              <a:t>- app data</a:t>
            </a:r>
          </a:p>
        </p:txBody>
      </p:sp>
      <p:sp>
        <p:nvSpPr>
          <p:cNvPr id="318" name="Текст 23"/>
          <p:cNvSpPr/>
          <p:nvPr/>
        </p:nvSpPr>
        <p:spPr>
          <a:xfrm>
            <a:off x="6005625" y="970643"/>
            <a:ext cx="9726295" cy="8239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3200">
                <a:solidFill>
                  <a:srgbClr val="000000"/>
                </a:solidFill>
              </a:defRPr>
            </a:lvl1pPr>
          </a:lstStyle>
          <a:p>
            <a:pPr/>
            <a:r>
              <a:t>Problems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lt;?xml version=&quot;1.0&quot; encoding=&quot;utf-8&quot;?&gt;…"/>
          <p:cNvSpPr txBox="1"/>
          <p:nvPr>
            <p:ph type="body" idx="1"/>
          </p:nvPr>
        </p:nvSpPr>
        <p:spPr>
          <a:prstGeom prst="rect">
            <a:avLst/>
          </a:prstGeom>
        </p:spPr>
        <p:txBody>
          <a:bodyPr/>
          <a:lstStyle/>
          <a:p>
            <a:pPr defTabSz="457200">
              <a:lnSpc>
                <a:spcPts val="4000"/>
              </a:lnSpc>
              <a:spcBef>
                <a:spcPts val="0"/>
              </a:spcBef>
              <a:defRPr sz="1500">
                <a:solidFill>
                  <a:srgbClr val="D81B60"/>
                </a:solidFill>
                <a:latin typeface="Times Roman"/>
                <a:ea typeface="Times Roman"/>
                <a:cs typeface="Times Roman"/>
                <a:sym typeface="Times Roman"/>
              </a:defRPr>
            </a:pPr>
            <a:r>
              <a:t>&lt;?xml version="1.0" encoding="utf-8"?&gt;</a:t>
            </a:r>
            <a:endParaRPr>
              <a:solidFill>
                <a:srgbClr val="37474F"/>
              </a:solidFill>
            </a:endParaRPr>
          </a:p>
          <a:p>
            <a:pPr defTabSz="457200">
              <a:lnSpc>
                <a:spcPts val="4000"/>
              </a:lnSpc>
              <a:spcBef>
                <a:spcPts val="0"/>
              </a:spcBef>
              <a:defRPr sz="1500">
                <a:solidFill>
                  <a:srgbClr val="388E3C"/>
                </a:solidFill>
                <a:latin typeface="Times Roman"/>
                <a:ea typeface="Times Roman"/>
                <a:cs typeface="Times Roman"/>
                <a:sym typeface="Times Roman"/>
              </a:defRPr>
            </a:pPr>
            <a:r>
              <a:rPr>
                <a:solidFill>
                  <a:srgbClr val="37474F"/>
                </a:solidFill>
              </a:rPr>
              <a:t>&lt;</a:t>
            </a:r>
            <a:r>
              <a:rPr>
                <a:solidFill>
                  <a:srgbClr val="3F51B5"/>
                </a:solidFill>
              </a:rPr>
              <a:t>manifest </a:t>
            </a:r>
            <a:r>
              <a:rPr>
                <a:solidFill>
                  <a:srgbClr val="9C27B0"/>
                </a:solidFill>
              </a:rPr>
              <a:t>xmlns:android</a:t>
            </a:r>
            <a:r>
              <a:rPr>
                <a:solidFill>
                  <a:srgbClr val="37474F"/>
                </a:solidFill>
              </a:rPr>
              <a:t>="</a:t>
            </a:r>
            <a:r>
              <a:t>http://schemas.android.com/apk/res/android</a:t>
            </a:r>
            <a:r>
              <a:rPr>
                <a:solidFill>
                  <a:srgbClr val="37474F"/>
                </a:solidFill>
              </a:rPr>
              <a:t>"</a:t>
            </a:r>
            <a:endParaRPr>
              <a:solidFill>
                <a:srgbClr val="3F51B5"/>
              </a:solidFill>
            </a:endParaRPr>
          </a:p>
          <a:p>
            <a:pPr defTabSz="457200">
              <a:lnSpc>
                <a:spcPts val="4000"/>
              </a:lnSpc>
              <a:spcBef>
                <a:spcPts val="0"/>
              </a:spcBef>
              <a:defRPr sz="1500">
                <a:solidFill>
                  <a:srgbClr val="388E3C"/>
                </a:solidFill>
                <a:latin typeface="Times Roman"/>
                <a:ea typeface="Times Roman"/>
                <a:cs typeface="Times Roman"/>
                <a:sym typeface="Times Roman"/>
              </a:defRPr>
            </a:pPr>
            <a:r>
              <a:rPr>
                <a:solidFill>
                  <a:srgbClr val="3F51B5"/>
                </a:solidFill>
              </a:rPr>
              <a:t>          </a:t>
            </a:r>
            <a:r>
              <a:rPr>
                <a:solidFill>
                  <a:srgbClr val="9C27B0"/>
                </a:solidFill>
              </a:rPr>
              <a:t>package</a:t>
            </a:r>
            <a:r>
              <a:rPr>
                <a:solidFill>
                  <a:srgbClr val="37474F"/>
                </a:solidFill>
              </a:rPr>
              <a:t>="</a:t>
            </a:r>
            <a:r>
              <a:t>com.example.storage</a:t>
            </a:r>
            <a:r>
              <a:rPr>
                <a:solidFill>
                  <a:srgbClr val="37474F"/>
                </a:solidFill>
              </a:rPr>
              <a:t>"&gt;</a:t>
            </a:r>
            <a:endParaRPr>
              <a:solidFill>
                <a:srgbClr val="37474F"/>
              </a:solidFill>
            </a:endParaRPr>
          </a:p>
          <a:p>
            <a:pPr defTabSz="457200">
              <a:lnSpc>
                <a:spcPts val="4000"/>
              </a:lnSpc>
              <a:spcBef>
                <a:spcPts val="0"/>
              </a:spcBef>
              <a:defRPr sz="1500">
                <a:solidFill>
                  <a:srgbClr val="388E3C"/>
                </a:solidFill>
                <a:latin typeface="Times Roman"/>
                <a:ea typeface="Times Roman"/>
                <a:cs typeface="Times Roman"/>
                <a:sym typeface="Times Roman"/>
              </a:defRPr>
            </a:pPr>
            <a:r>
              <a:rPr>
                <a:solidFill>
                  <a:srgbClr val="37474F"/>
                </a:solidFill>
              </a:rPr>
              <a:t>    &lt;</a:t>
            </a:r>
            <a:r>
              <a:rPr>
                <a:solidFill>
                  <a:srgbClr val="3F51B5"/>
                </a:solidFill>
              </a:rPr>
              <a:t>uses-permission </a:t>
            </a:r>
            <a:r>
              <a:rPr>
                <a:solidFill>
                  <a:srgbClr val="9C27B0"/>
                </a:solidFill>
              </a:rPr>
              <a:t>android:name</a:t>
            </a:r>
            <a:r>
              <a:rPr>
                <a:solidFill>
                  <a:srgbClr val="37474F"/>
                </a:solidFill>
              </a:rPr>
              <a:t>="</a:t>
            </a:r>
            <a:r>
              <a:t>android.permission.WRITE_EXTERNAL_STORAGE</a:t>
            </a:r>
            <a:r>
              <a:rPr>
                <a:solidFill>
                  <a:srgbClr val="37474F"/>
                </a:solidFill>
              </a:rPr>
              <a:t>"</a:t>
            </a:r>
            <a:r>
              <a:rPr>
                <a:solidFill>
                  <a:srgbClr val="3F51B5"/>
                </a:solidFill>
              </a:rPr>
              <a:t> </a:t>
            </a:r>
            <a:r>
              <a:rPr>
                <a:solidFill>
                  <a:srgbClr val="37474F"/>
                </a:solidFill>
              </a:rPr>
              <a:t>/&gt;</a:t>
            </a:r>
            <a:endParaRPr>
              <a:solidFill>
                <a:srgbClr val="37474F"/>
              </a:solidFill>
            </a:endParaRPr>
          </a:p>
          <a:p>
            <a:pPr defTabSz="457200">
              <a:lnSpc>
                <a:spcPts val="4000"/>
              </a:lnSpc>
              <a:spcBef>
                <a:spcPts val="0"/>
              </a:spcBef>
              <a:defRPr sz="1500">
                <a:solidFill>
                  <a:srgbClr val="388E3C"/>
                </a:solidFill>
                <a:latin typeface="Times Roman"/>
                <a:ea typeface="Times Roman"/>
                <a:cs typeface="Times Roman"/>
                <a:sym typeface="Times Roman"/>
              </a:defRPr>
            </a:pPr>
            <a:r>
              <a:rPr>
                <a:solidFill>
                  <a:srgbClr val="37474F"/>
                </a:solidFill>
              </a:rPr>
              <a:t>    &lt;</a:t>
            </a:r>
            <a:r>
              <a:rPr>
                <a:solidFill>
                  <a:srgbClr val="3F51B5"/>
                </a:solidFill>
              </a:rPr>
              <a:t>uses-permission </a:t>
            </a:r>
            <a:r>
              <a:rPr>
                <a:solidFill>
                  <a:srgbClr val="9C27B0"/>
                </a:solidFill>
              </a:rPr>
              <a:t>android:name</a:t>
            </a:r>
            <a:r>
              <a:rPr>
                <a:solidFill>
                  <a:srgbClr val="37474F"/>
                </a:solidFill>
              </a:rPr>
              <a:t>="</a:t>
            </a:r>
            <a:r>
              <a:t>android.permission.READ_EXTERNAL_STORAGE</a:t>
            </a:r>
            <a:r>
              <a:rPr>
                <a:solidFill>
                  <a:srgbClr val="37474F"/>
                </a:solidFill>
              </a:rPr>
              <a:t>"</a:t>
            </a:r>
            <a:r>
              <a:rPr>
                <a:solidFill>
                  <a:srgbClr val="3F51B5"/>
                </a:solidFill>
              </a:rPr>
              <a:t> </a:t>
            </a:r>
            <a:r>
              <a:rPr>
                <a:solidFill>
                  <a:srgbClr val="37474F"/>
                </a:solidFill>
              </a:rPr>
              <a:t>/&gt;</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    …</a:t>
            </a:r>
          </a:p>
          <a:p>
            <a:pPr defTabSz="457200">
              <a:lnSpc>
                <a:spcPts val="4000"/>
              </a:lnSpc>
              <a:spcBef>
                <a:spcPts val="0"/>
              </a:spcBef>
              <a:defRPr sz="1500">
                <a:solidFill>
                  <a:srgbClr val="3F51B5"/>
                </a:solidFill>
                <a:latin typeface="Times Roman"/>
                <a:ea typeface="Times Roman"/>
                <a:cs typeface="Times Roman"/>
                <a:sym typeface="Times Roman"/>
              </a:defRPr>
            </a:pPr>
            <a:r>
              <a:rPr>
                <a:solidFill>
                  <a:srgbClr val="37474F"/>
                </a:solidFill>
              </a:rPr>
              <a:t>&lt;/</a:t>
            </a:r>
            <a:r>
              <a:t>manifest</a:t>
            </a:r>
            <a:r>
              <a:rPr>
                <a:solidFill>
                  <a:srgbClr val="37474F"/>
                </a:solidFill>
              </a:rPr>
              <a:t>&gt;</a:t>
            </a:r>
            <a:endParaRPr>
              <a:solidFill>
                <a:srgbClr val="37474F"/>
              </a:solidFill>
            </a:endParaRPr>
          </a:p>
        </p:txBody>
      </p:sp>
      <p:sp>
        <p:nvSpPr>
          <p:cNvPr id="389"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Permissions</a:t>
            </a:r>
          </a:p>
        </p:txBody>
      </p:sp>
      <p:sp>
        <p:nvSpPr>
          <p:cNvPr id="390" name="Slide Number"/>
          <p:cNvSpPr txBox="1"/>
          <p:nvPr>
            <p:ph type="sldNum" sz="quarter" idx="2"/>
          </p:nvPr>
        </p:nvSpPr>
        <p:spPr>
          <a:xfrm>
            <a:off x="215857" y="5855666"/>
            <a:ext cx="847853"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gt;= Android 6.0 (API 23)…"/>
          <p:cNvSpPr txBox="1"/>
          <p:nvPr>
            <p:ph type="body" idx="1"/>
          </p:nvPr>
        </p:nvSpPr>
        <p:spPr>
          <a:xfrm>
            <a:off x="982568" y="1978549"/>
            <a:ext cx="10558353" cy="4602890"/>
          </a:xfrm>
          <a:prstGeom prst="rect">
            <a:avLst/>
          </a:prstGeom>
        </p:spPr>
        <p:txBody>
          <a:bodyPr/>
          <a:lstStyle/>
          <a:p>
            <a:pPr defTabSz="859536">
              <a:spcBef>
                <a:spcPts val="900"/>
              </a:spcBef>
              <a:defRPr b="1" sz="1692">
                <a:latin typeface="Proxima Nova"/>
                <a:ea typeface="Proxima Nova"/>
                <a:cs typeface="Proxima Nova"/>
                <a:sym typeface="Proxima Nova"/>
              </a:defRPr>
            </a:pPr>
            <a:r>
              <a:t>&gt;= Android 6.0 (API 23)</a:t>
            </a:r>
          </a:p>
          <a:p>
            <a:pPr defTabSz="859536">
              <a:spcBef>
                <a:spcPts val="900"/>
              </a:spcBef>
              <a:defRPr sz="1692">
                <a:latin typeface="Proxima Nova"/>
                <a:ea typeface="Proxima Nova"/>
                <a:cs typeface="Proxima Nova"/>
                <a:sym typeface="Proxima Nova"/>
              </a:defRPr>
            </a:pPr>
            <a:r>
              <a:t>- WRITE_EXTERNAL_STORAGE is one of those dangerous permissions that we have to request at runtime.</a:t>
            </a:r>
          </a:p>
          <a:p>
            <a:pPr defTabSz="859536">
              <a:spcBef>
                <a:spcPts val="900"/>
              </a:spcBef>
              <a:defRPr sz="1692">
                <a:latin typeface="Proxima Nova"/>
                <a:ea typeface="Proxima Nova"/>
                <a:cs typeface="Proxima Nova"/>
                <a:sym typeface="Proxima Nova"/>
              </a:defRPr>
            </a:pPr>
            <a:r>
              <a:t>- WRITE_EXTERNAL_STORAGE for getExternalFilesDir() on API Level 19+ devices</a:t>
            </a:r>
          </a:p>
          <a:p>
            <a:pPr defTabSz="859536">
              <a:spcBef>
                <a:spcPts val="900"/>
              </a:spcBef>
              <a:defRPr sz="1692">
                <a:latin typeface="Proxima Nova"/>
                <a:ea typeface="Proxima Nova"/>
                <a:cs typeface="Proxima Nova"/>
                <a:sym typeface="Proxima Nova"/>
              </a:defRPr>
            </a:pPr>
          </a:p>
          <a:p>
            <a:pPr defTabSz="859536">
              <a:spcBef>
                <a:spcPts val="900"/>
              </a:spcBef>
              <a:defRPr b="1" sz="1692">
                <a:latin typeface="Proxima Nova"/>
                <a:ea typeface="Proxima Nova"/>
                <a:cs typeface="Proxima Nova"/>
                <a:sym typeface="Proxima Nova"/>
              </a:defRPr>
            </a:pPr>
            <a:r>
              <a:t>&gt;= Android 10.0 (API 29)</a:t>
            </a:r>
          </a:p>
          <a:p>
            <a:pPr defTabSz="859536">
              <a:spcBef>
                <a:spcPts val="900"/>
              </a:spcBef>
              <a:defRPr sz="1692">
                <a:latin typeface="Proxima Nova"/>
                <a:ea typeface="Proxima Nova"/>
                <a:cs typeface="Proxima Nova"/>
                <a:sym typeface="Proxima Nova"/>
              </a:defRPr>
            </a:pPr>
            <a:r>
              <a:t>- scoped storage and Storage Access Framework. Storage is split into Private storage (app only) and Shared storage (media, files).</a:t>
            </a:r>
          </a:p>
          <a:p>
            <a:pPr defTabSz="859536">
              <a:spcBef>
                <a:spcPts val="900"/>
              </a:spcBef>
              <a:defRPr sz="1692">
                <a:latin typeface="Proxima Nova"/>
                <a:ea typeface="Proxima Nova"/>
                <a:cs typeface="Proxima Nova"/>
                <a:sym typeface="Proxima Nova"/>
              </a:defRPr>
            </a:pPr>
            <a:r>
              <a:t>- unrestricted access to your own app storage</a:t>
            </a:r>
          </a:p>
          <a:p>
            <a:pPr defTabSz="859536">
              <a:spcBef>
                <a:spcPts val="900"/>
              </a:spcBef>
              <a:defRPr sz="1692">
                <a:latin typeface="Proxima Nova"/>
                <a:ea typeface="Proxima Nova"/>
                <a:cs typeface="Proxima Nova"/>
                <a:sym typeface="Proxima Nova"/>
              </a:defRPr>
            </a:pPr>
            <a:r>
              <a:t>- unrestricted media and downloads contributions</a:t>
            </a:r>
          </a:p>
          <a:p>
            <a:pPr defTabSz="859536">
              <a:spcBef>
                <a:spcPts val="900"/>
              </a:spcBef>
              <a:defRPr sz="1692">
                <a:latin typeface="Proxima Nova"/>
                <a:ea typeface="Proxima Nova"/>
                <a:cs typeface="Proxima Nova"/>
                <a:sym typeface="Proxima Nova"/>
              </a:defRPr>
            </a:pPr>
            <a:r>
              <a:t>- runtime permission only gives read access to media</a:t>
            </a:r>
          </a:p>
          <a:p>
            <a:pPr defTabSz="859536">
              <a:spcBef>
                <a:spcPts val="900"/>
              </a:spcBef>
              <a:defRPr sz="1692">
                <a:latin typeface="Proxima Nova"/>
                <a:ea typeface="Proxima Nova"/>
                <a:cs typeface="Proxima Nova"/>
                <a:sym typeface="Proxima Nova"/>
              </a:defRPr>
            </a:pPr>
            <a:r>
              <a:t>- user confirmation required for modifying media</a:t>
            </a:r>
          </a:p>
          <a:p>
            <a:pPr defTabSz="859536">
              <a:spcBef>
                <a:spcPts val="900"/>
              </a:spcBef>
              <a:defRPr sz="1692">
                <a:latin typeface="Proxima Nova"/>
                <a:ea typeface="Proxima Nova"/>
                <a:cs typeface="Proxima Nova"/>
                <a:sym typeface="Proxima Nova"/>
              </a:defRPr>
            </a:pPr>
            <a:r>
              <a:t>- location metadata gated by new permission</a:t>
            </a:r>
          </a:p>
          <a:p>
            <a:pPr defTabSz="859536">
              <a:spcBef>
                <a:spcPts val="900"/>
              </a:spcBef>
              <a:defRPr sz="1692">
                <a:latin typeface="Proxima Nova"/>
                <a:ea typeface="Proxima Nova"/>
                <a:cs typeface="Proxima Nova"/>
                <a:sym typeface="Proxima Nova"/>
              </a:defRPr>
            </a:pPr>
            <a:r>
              <a:t>- android:requestLegacyExternalStorage=“true" (until API 30)</a:t>
            </a:r>
          </a:p>
        </p:txBody>
      </p:sp>
      <p:sp>
        <p:nvSpPr>
          <p:cNvPr id="393"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Permissions</a:t>
            </a:r>
          </a:p>
        </p:txBody>
      </p:sp>
      <p:sp>
        <p:nvSpPr>
          <p:cNvPr id="394" name="Slide Number"/>
          <p:cNvSpPr txBox="1"/>
          <p:nvPr>
            <p:ph type="sldNum" sz="quarter" idx="2"/>
          </p:nvPr>
        </p:nvSpPr>
        <p:spPr>
          <a:xfrm>
            <a:off x="215857" y="5855666"/>
            <a:ext cx="720447"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gt;= Android 11.0 (API 30)…"/>
          <p:cNvSpPr txBox="1"/>
          <p:nvPr>
            <p:ph type="body" idx="1"/>
          </p:nvPr>
        </p:nvSpPr>
        <p:spPr>
          <a:xfrm>
            <a:off x="982568" y="1978549"/>
            <a:ext cx="10558353" cy="4602890"/>
          </a:xfrm>
          <a:prstGeom prst="rect">
            <a:avLst/>
          </a:prstGeom>
        </p:spPr>
        <p:txBody>
          <a:bodyPr/>
          <a:lstStyle/>
          <a:p>
            <a:pPr defTabSz="859536">
              <a:spcBef>
                <a:spcPts val="900"/>
              </a:spcBef>
              <a:defRPr b="1" sz="1692">
                <a:latin typeface="Proxima Nova"/>
                <a:ea typeface="Proxima Nova"/>
                <a:cs typeface="Proxima Nova"/>
                <a:sym typeface="Proxima Nova"/>
              </a:defRPr>
            </a:pPr>
            <a:r>
              <a:t>&gt;= Android 11.0 (API 30)</a:t>
            </a:r>
          </a:p>
          <a:p>
            <a:pPr defTabSz="859536">
              <a:spcBef>
                <a:spcPts val="900"/>
              </a:spcBef>
              <a:defRPr sz="1692">
                <a:latin typeface="Proxima Nova"/>
                <a:ea typeface="Proxima Nova"/>
                <a:cs typeface="Proxima Nova"/>
                <a:sym typeface="Proxima Nova"/>
              </a:defRPr>
            </a:pPr>
            <a:r>
              <a:t>- enabled File Path APIs</a:t>
            </a:r>
          </a:p>
          <a:p>
            <a:pPr defTabSz="859536">
              <a:spcBef>
                <a:spcPts val="900"/>
              </a:spcBef>
              <a:defRPr sz="1692">
                <a:latin typeface="Proxima Nova"/>
                <a:ea typeface="Proxima Nova"/>
                <a:cs typeface="Proxima Nova"/>
                <a:sym typeface="Proxima Nova"/>
              </a:defRPr>
            </a:pPr>
            <a:r>
              <a:t>- bulk media modification APIs</a:t>
            </a:r>
          </a:p>
          <a:p>
            <a:pPr defTabSz="859536">
              <a:spcBef>
                <a:spcPts val="900"/>
              </a:spcBef>
              <a:defRPr sz="1692">
                <a:latin typeface="Proxima Nova"/>
                <a:ea typeface="Proxima Nova"/>
                <a:cs typeface="Proxima Nova"/>
                <a:sym typeface="Proxima Nova"/>
              </a:defRPr>
            </a:pPr>
            <a:r>
              <a:t>- all files access</a:t>
            </a:r>
          </a:p>
          <a:p>
            <a:pPr defTabSz="859536">
              <a:spcBef>
                <a:spcPts val="900"/>
              </a:spcBef>
              <a:defRPr sz="1692">
                <a:latin typeface="Proxima Nova"/>
                <a:ea typeface="Proxima Nova"/>
                <a:cs typeface="Proxima Nova"/>
                <a:sym typeface="Proxima Nova"/>
              </a:defRPr>
            </a:pPr>
            <a:r>
              <a:t>- private app storage</a:t>
            </a:r>
          </a:p>
          <a:p>
            <a:pPr defTabSz="859536">
              <a:spcBef>
                <a:spcPts val="900"/>
              </a:spcBef>
              <a:defRPr sz="1692">
                <a:latin typeface="Proxima Nova"/>
                <a:ea typeface="Proxima Nova"/>
                <a:cs typeface="Proxima Nova"/>
                <a:sym typeface="Proxima Nova"/>
              </a:defRPr>
            </a:pPr>
            <a:r>
              <a:t>WRITE_EXTERNAL_STORAGE permission doesn't have any effect on your app's access to storage. Android rely more on a file's purpose than its location for determining an app's ability to access, and write to, a given file.</a:t>
            </a:r>
          </a:p>
          <a:p>
            <a:pPr defTabSz="859536">
              <a:spcBef>
                <a:spcPts val="900"/>
              </a:spcBef>
              <a:defRPr sz="1692">
                <a:latin typeface="Proxima Nova"/>
                <a:ea typeface="Proxima Nova"/>
                <a:cs typeface="Proxima Nova"/>
                <a:sym typeface="Proxima Nova"/>
              </a:defRPr>
            </a:pPr>
            <a:r>
              <a:t>Android 11 introduces the MANAGE_EXTERNAL_STORAGE permission, which provides write access to files outside the app-specific directory and MediaStore (use cases – anti-virus apps, file managers, backup/restore apps).</a:t>
            </a:r>
          </a:p>
          <a:p>
            <a:pPr defTabSz="859536">
              <a:spcBef>
                <a:spcPts val="900"/>
              </a:spcBef>
              <a:defRPr sz="1692">
                <a:latin typeface="Proxima Nova"/>
                <a:ea typeface="Proxima Nova"/>
                <a:cs typeface="Proxima Nova"/>
                <a:sym typeface="Proxima Nova"/>
              </a:defRPr>
            </a:pPr>
            <a:r>
              <a:t>createWriteRequest and createDeleteRequest for several files at once (not owned files).</a:t>
            </a:r>
          </a:p>
          <a:p>
            <a:pPr defTabSz="859536">
              <a:spcBef>
                <a:spcPts val="900"/>
              </a:spcBef>
              <a:defRPr sz="1692">
                <a:latin typeface="Proxima Nova"/>
                <a:ea typeface="Proxima Nova"/>
                <a:cs typeface="Proxima Nova"/>
                <a:sym typeface="Proxima Nova"/>
              </a:defRPr>
            </a:pPr>
            <a:r>
              <a:t>createTrashRequest (recycle bin, 30 day expiration) and createFavoriteRequest.</a:t>
            </a:r>
          </a:p>
          <a:p>
            <a:pPr defTabSz="859536">
              <a:spcBef>
                <a:spcPts val="900"/>
              </a:spcBef>
              <a:defRPr sz="1692">
                <a:latin typeface="Proxima Nova"/>
                <a:ea typeface="Proxima Nova"/>
                <a:cs typeface="Proxima Nova"/>
                <a:sym typeface="Proxima Nova"/>
              </a:defRPr>
            </a:pPr>
            <a:r>
              <a:t>No access to other apps external storage files.</a:t>
            </a:r>
          </a:p>
        </p:txBody>
      </p:sp>
      <p:sp>
        <p:nvSpPr>
          <p:cNvPr id="397"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Permissions</a:t>
            </a:r>
          </a:p>
        </p:txBody>
      </p:sp>
      <p:sp>
        <p:nvSpPr>
          <p:cNvPr id="398" name="Slide Number"/>
          <p:cNvSpPr txBox="1"/>
          <p:nvPr>
            <p:ph type="sldNum" sz="quarter" idx="2"/>
          </p:nvPr>
        </p:nvSpPr>
        <p:spPr>
          <a:xfrm>
            <a:off x="215857" y="5855666"/>
            <a:ext cx="835661"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0" name="Image" descr="Image"/>
          <p:cNvPicPr>
            <a:picLocks noChangeAspect="1"/>
          </p:cNvPicPr>
          <p:nvPr/>
        </p:nvPicPr>
        <p:blipFill>
          <a:blip r:embed="rId2">
            <a:extLst/>
          </a:blip>
          <a:stretch>
            <a:fillRect/>
          </a:stretch>
        </p:blipFill>
        <p:spPr>
          <a:xfrm>
            <a:off x="1523999" y="-375"/>
            <a:ext cx="9144001" cy="68580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Your file that you place on external storage will not be indexed automatically simply by creating it and writing to it. Eventually, it will be indexed, though it may be quite some time for an automatic indexing pass to take place.…"/>
          <p:cNvSpPr txBox="1"/>
          <p:nvPr>
            <p:ph type="body" idx="1"/>
          </p:nvPr>
        </p:nvSpPr>
        <p:spPr>
          <a:xfrm>
            <a:off x="982568" y="1978549"/>
            <a:ext cx="10558353" cy="4602890"/>
          </a:xfrm>
          <a:prstGeom prst="rect">
            <a:avLst/>
          </a:prstGeom>
        </p:spPr>
        <p:txBody>
          <a:bodyPr/>
          <a:lstStyle/>
          <a:p>
            <a:pPr>
              <a:defRPr sz="1800">
                <a:latin typeface="Proxima Nova"/>
                <a:ea typeface="Proxima Nova"/>
                <a:cs typeface="Proxima Nova"/>
                <a:sym typeface="Proxima Nova"/>
              </a:defRPr>
            </a:pPr>
            <a:r>
              <a:t>Your file that you place on external storage will not be indexed automatically simply by creating it and writing to it. Eventually, it will be indexed, though it may be quite some time for an automatic indexing pass to take place.</a:t>
            </a:r>
          </a:p>
          <a:p>
            <a:pPr>
              <a:defRPr sz="1800">
                <a:latin typeface="Proxima Nova"/>
                <a:ea typeface="Proxima Nova"/>
                <a:cs typeface="Proxima Nova"/>
                <a:sym typeface="Proxima Nova"/>
              </a:defRPr>
            </a:pPr>
            <a:r>
              <a:t>To force Android to index your file, you can use scanFile() on MediaScannerConnection:</a:t>
            </a:r>
          </a:p>
          <a:p>
            <a:pPr defTabSz="457200">
              <a:lnSpc>
                <a:spcPts val="4000"/>
              </a:lnSpc>
              <a:spcBef>
                <a:spcPts val="0"/>
              </a:spcBef>
              <a:defRPr sz="1500">
                <a:solidFill>
                  <a:srgbClr val="37474F"/>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paths = arrayOf&lt;String&gt;(pathToYourNewFileOnExternalStorage)</a:t>
            </a:r>
          </a:p>
          <a:p>
            <a:pPr defTabSz="457200">
              <a:lnSpc>
                <a:spcPts val="4000"/>
              </a:lnSpc>
              <a:spcBef>
                <a:spcPts val="0"/>
              </a:spcBef>
              <a:defRPr sz="1500">
                <a:solidFill>
                  <a:srgbClr val="37474F"/>
                </a:solidFill>
                <a:latin typeface="Times Roman"/>
                <a:ea typeface="Times Roman"/>
                <a:cs typeface="Times Roman"/>
                <a:sym typeface="Times Roman"/>
              </a:defRPr>
            </a:pPr>
            <a:r>
              <a:t>MediaScannerConnection.scanFile(</a:t>
            </a:r>
            <a:r>
              <a:rPr>
                <a:solidFill>
                  <a:srgbClr val="3F51B5"/>
                </a:solidFill>
              </a:rPr>
              <a:t>this</a:t>
            </a:r>
            <a:r>
              <a:t>, paths, </a:t>
            </a:r>
            <a:r>
              <a:rPr>
                <a:solidFill>
                  <a:srgbClr val="3F51B5"/>
                </a:solidFill>
              </a:rPr>
              <a:t>null</a:t>
            </a:r>
            <a:r>
              <a:t>, </a:t>
            </a:r>
            <a:r>
              <a:rPr>
                <a:solidFill>
                  <a:srgbClr val="3F51B5"/>
                </a:solidFill>
              </a:rPr>
              <a:t>null</a:t>
            </a:r>
            <a:r>
              <a:t>)</a:t>
            </a:r>
          </a:p>
          <a:p>
            <a:pPr>
              <a:defRPr sz="1800">
                <a:latin typeface="Proxima Nova"/>
                <a:ea typeface="Proxima Nova"/>
                <a:cs typeface="Proxima Nova"/>
                <a:sym typeface="Proxima Nova"/>
              </a:defRPr>
            </a:pPr>
            <a:r>
              <a:t>The third parameter to scanFile() is an array of MIME types, to line up with the array of paths in the second parameter. If your file is some form of media, and you know the MIME type, supplying that will ensure that your media will be visible as appropriate to the right apps (e.g., images in the Gallery app). Otherwise, Android will try to infer a MIME type from the file extension.</a:t>
            </a:r>
          </a:p>
          <a:p>
            <a:pPr>
              <a:defRPr sz="1800">
                <a:latin typeface="Proxima Nova"/>
                <a:ea typeface="Proxima Nova"/>
                <a:cs typeface="Proxima Nova"/>
                <a:sym typeface="Proxima Nova"/>
              </a:defRPr>
            </a:pPr>
            <a:r>
              <a:t>Android 11 and Media Store APIs does has this feature natively.</a:t>
            </a:r>
          </a:p>
        </p:txBody>
      </p:sp>
      <p:sp>
        <p:nvSpPr>
          <p:cNvPr id="403"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Letting the User See Your Files</a:t>
            </a:r>
          </a:p>
        </p:txBody>
      </p:sp>
      <p:sp>
        <p:nvSpPr>
          <p:cNvPr id="404" name="Slide Number"/>
          <p:cNvSpPr txBox="1"/>
          <p:nvPr>
            <p:ph type="sldNum" sz="quarter" idx="2"/>
          </p:nvPr>
        </p:nvSpPr>
        <p:spPr>
          <a:xfrm>
            <a:off x="215857" y="5855666"/>
            <a:ext cx="833833"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Many Android devices will have a per-process limit of 1024 open files, on any sort of storage. This is usually not a problem for developers.…"/>
          <p:cNvSpPr txBox="1"/>
          <p:nvPr>
            <p:ph type="body" idx="1"/>
          </p:nvPr>
        </p:nvSpPr>
        <p:spPr>
          <a:xfrm>
            <a:off x="982568" y="1978549"/>
            <a:ext cx="10558353" cy="4602890"/>
          </a:xfrm>
          <a:prstGeom prst="rect">
            <a:avLst/>
          </a:prstGeom>
        </p:spPr>
        <p:txBody>
          <a:bodyPr/>
          <a:lstStyle/>
          <a:p>
            <a:pPr>
              <a:defRPr sz="1800">
                <a:latin typeface="Proxima Nova"/>
                <a:ea typeface="Proxima Nova"/>
                <a:cs typeface="Proxima Nova"/>
                <a:sym typeface="Proxima Nova"/>
              </a:defRPr>
            </a:pPr>
            <a:r>
              <a:t>Many Android devices will have a per-process limit of 1024 open files, on any sort of storage. This is usually not a problem for developers.</a:t>
            </a:r>
          </a:p>
          <a:p>
            <a:pPr>
              <a:defRPr sz="1800">
                <a:latin typeface="Proxima Nova"/>
                <a:ea typeface="Proxima Nova"/>
                <a:cs typeface="Proxima Nova"/>
                <a:sym typeface="Proxima Nova"/>
              </a:defRPr>
            </a:pPr>
            <a:r>
              <a:t>On some devices — including probably all that are running Android 4.2 and higher — there is a global limit of 1024 open files on external storage. In other words, all running apps combined can only open 1024 files simultaneously on external storage.</a:t>
            </a:r>
          </a:p>
          <a:p>
            <a:pPr>
              <a:defRPr sz="1800">
                <a:latin typeface="Proxima Nova"/>
                <a:ea typeface="Proxima Nova"/>
                <a:cs typeface="Proxima Nova"/>
                <a:sym typeface="Proxima Nova"/>
              </a:defRPr>
            </a:pPr>
            <a:r>
              <a:t>This means that it is important for you to minimize how many open files on external storage you have at a time. Having a few open files is perfectly reasonable; having a few hundred open files is not.</a:t>
            </a:r>
          </a:p>
        </p:txBody>
      </p:sp>
      <p:sp>
        <p:nvSpPr>
          <p:cNvPr id="407" name="Текст 23"/>
          <p:cNvSpPr/>
          <p:nvPr>
            <p:ph type="body" idx="21"/>
          </p:nvPr>
        </p:nvSpPr>
        <p:spPr>
          <a:xfrm>
            <a:off x="982569" y="758738"/>
            <a:ext cx="9726295" cy="823914"/>
          </a:xfrm>
          <a:prstGeom prst="rect">
            <a:avLst/>
          </a:prstGeom>
          <a:extLst>
            <a:ext uri="{C572A759-6A51-4108-AA02-DFA0A04FC94B}">
              <ma14:wrappingTextBoxFlag xmlns:ma14="http://schemas.microsoft.com/office/mac/drawingml/2011/main" val="1"/>
            </a:ext>
          </a:extLst>
        </p:spPr>
        <p:txBody>
          <a:bodyPr/>
          <a:lstStyle/>
          <a:p>
            <a:pPr/>
            <a:r>
              <a:t>Limits on External Storage Open Files</a:t>
            </a:r>
          </a:p>
        </p:txBody>
      </p:sp>
      <p:sp>
        <p:nvSpPr>
          <p:cNvPr id="408" name="Slide Number"/>
          <p:cNvSpPr txBox="1"/>
          <p:nvPr>
            <p:ph type="sldNum" sz="quarter" idx="2"/>
          </p:nvPr>
        </p:nvSpPr>
        <p:spPr>
          <a:xfrm>
            <a:off x="215857" y="5855666"/>
            <a:ext cx="840538"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Users are more likely to like your application if, to them, it feels responsive. Here, by “responsive”, I mean that it reacts swiftly and accurately to user operations, like taps and swipes.…"/>
          <p:cNvSpPr txBox="1"/>
          <p:nvPr>
            <p:ph type="body" idx="1"/>
          </p:nvPr>
        </p:nvSpPr>
        <p:spPr>
          <a:xfrm>
            <a:off x="982568" y="1978549"/>
            <a:ext cx="10558353" cy="4602890"/>
          </a:xfrm>
          <a:prstGeom prst="rect">
            <a:avLst/>
          </a:prstGeom>
        </p:spPr>
        <p:txBody>
          <a:bodyPr/>
          <a:lstStyle/>
          <a:p>
            <a:pPr>
              <a:defRPr sz="1800">
                <a:latin typeface="Proxima Nova"/>
                <a:ea typeface="Proxima Nova"/>
                <a:cs typeface="Proxima Nova"/>
                <a:sym typeface="Proxima Nova"/>
              </a:defRPr>
            </a:pPr>
            <a:r>
              <a:t>Users are more likely to like your application if, to them, it feels responsive. Here, by “responsive”, I mean that it reacts swiftly and accurately to user operations, like taps and swipes.</a:t>
            </a:r>
          </a:p>
          <a:p>
            <a:pPr>
              <a:defRPr sz="1800">
                <a:latin typeface="Proxima Nova"/>
                <a:ea typeface="Proxima Nova"/>
                <a:cs typeface="Proxima Nova"/>
                <a:sym typeface="Proxima Nova"/>
              </a:defRPr>
            </a:pPr>
            <a:r>
              <a:t>Conversely, users are less likely to be happy with you if they perceive that your UI is “janky” — sluggish to respond to their requests. For example, maybe your lists do not scroll as smoothly as they would like, or tapping a button does not yield the immediate results they seek.</a:t>
            </a:r>
          </a:p>
          <a:p>
            <a:pPr>
              <a:defRPr sz="1800">
                <a:latin typeface="Proxima Nova"/>
                <a:ea typeface="Proxima Nova"/>
                <a:cs typeface="Proxima Nova"/>
                <a:sym typeface="Proxima Nova"/>
              </a:defRPr>
            </a:pPr>
            <a:r>
              <a:t>There are a few standard sorts of things that developers do, sometimes quite by accident, on the main application thread that will tend to cause sluggishness:</a:t>
            </a:r>
          </a:p>
          <a:p>
            <a:pPr>
              <a:defRPr sz="1800">
                <a:latin typeface="Proxima Nova"/>
                <a:ea typeface="Proxima Nova"/>
                <a:cs typeface="Proxima Nova"/>
                <a:sym typeface="Proxima Nova"/>
              </a:defRPr>
            </a:pPr>
            <a:r>
              <a:t>Flash I/O, both for internal and external storage</a:t>
            </a:r>
          </a:p>
          <a:p>
            <a:pPr>
              <a:defRPr sz="1800">
                <a:latin typeface="Proxima Nova"/>
                <a:ea typeface="Proxima Nova"/>
                <a:cs typeface="Proxima Nova"/>
                <a:sym typeface="Proxima Nova"/>
              </a:defRPr>
            </a:pPr>
            <a:r>
              <a:t>Network I/O</a:t>
            </a:r>
          </a:p>
          <a:p>
            <a:pPr defTabSz="457200">
              <a:lnSpc>
                <a:spcPts val="4000"/>
              </a:lnSpc>
              <a:spcBef>
                <a:spcPts val="0"/>
              </a:spcBef>
              <a:defRPr sz="1500">
                <a:solidFill>
                  <a:srgbClr val="37474F"/>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t>StrictMode.enableDefaults()</a:t>
            </a:r>
          </a:p>
          <a:p>
            <a:pPr>
              <a:defRPr sz="1800">
                <a:latin typeface="Proxima Nova"/>
                <a:ea typeface="Proxima Nova"/>
                <a:cs typeface="Proxima Nova"/>
                <a:sym typeface="Proxima Nova"/>
              </a:defRPr>
            </a:pPr>
            <a:r>
              <a:t>Can be set up to process death penalty for some operations.</a:t>
            </a:r>
          </a:p>
        </p:txBody>
      </p:sp>
      <p:sp>
        <p:nvSpPr>
          <p:cNvPr id="411" name="Текст 23"/>
          <p:cNvSpPr/>
          <p:nvPr>
            <p:ph type="body" idx="21"/>
          </p:nvPr>
        </p:nvSpPr>
        <p:spPr>
          <a:xfrm>
            <a:off x="982569" y="758738"/>
            <a:ext cx="9726295" cy="823914"/>
          </a:xfrm>
          <a:prstGeom prst="rect">
            <a:avLst/>
          </a:prstGeom>
          <a:extLst>
            <a:ext uri="{C572A759-6A51-4108-AA02-DFA0A04FC94B}">
              <ma14:wrappingTextBoxFlag xmlns:ma14="http://schemas.microsoft.com/office/mac/drawingml/2011/main" val="1"/>
            </a:ext>
          </a:extLst>
        </p:spPr>
        <p:txBody>
          <a:bodyPr/>
          <a:lstStyle/>
          <a:p>
            <a:pPr/>
            <a:r>
              <a:t>StrictMode: Avoiding Janky Code</a:t>
            </a:r>
          </a:p>
        </p:txBody>
      </p:sp>
      <p:sp>
        <p:nvSpPr>
          <p:cNvPr id="412" name="Slide Number"/>
          <p:cNvSpPr txBox="1"/>
          <p:nvPr>
            <p:ph type="sldNum" sz="quarter" idx="2"/>
          </p:nvPr>
        </p:nvSpPr>
        <p:spPr>
          <a:xfrm>
            <a:off x="215857" y="5855666"/>
            <a:ext cx="840538"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There are ways to open files with default system apps. However, at best, this only works for files on external storage.…"/>
          <p:cNvSpPr txBox="1"/>
          <p:nvPr>
            <p:ph type="body" idx="1"/>
          </p:nvPr>
        </p:nvSpPr>
        <p:spPr>
          <a:xfrm>
            <a:off x="982568" y="1978549"/>
            <a:ext cx="10558353" cy="4602890"/>
          </a:xfrm>
          <a:prstGeom prst="rect">
            <a:avLst/>
          </a:prstGeom>
        </p:spPr>
        <p:txBody>
          <a:bodyPr/>
          <a:lstStyle/>
          <a:p>
            <a:pPr>
              <a:defRPr sz="1800">
                <a:latin typeface="Proxima Nova"/>
                <a:ea typeface="Proxima Nova"/>
                <a:cs typeface="Proxima Nova"/>
                <a:sym typeface="Proxima Nova"/>
              </a:defRPr>
            </a:pPr>
            <a:r>
              <a:t>There are ways to open files with default system apps. However, at best, this only works for files on external storage.</a:t>
            </a:r>
          </a:p>
          <a:p>
            <a:pPr>
              <a:defRPr sz="1800">
                <a:latin typeface="Proxima Nova"/>
                <a:ea typeface="Proxima Nova"/>
                <a:cs typeface="Proxima Nova"/>
                <a:sym typeface="Proxima Nova"/>
              </a:defRPr>
            </a:pPr>
            <a:r>
              <a:t>In Android 7.0, the file scheme on a Uri is banned. So use FileProvider</a:t>
            </a:r>
          </a:p>
          <a:p>
            <a:pPr>
              <a:defRPr sz="1800">
                <a:latin typeface="Proxima Nova"/>
                <a:ea typeface="Proxima Nova"/>
                <a:cs typeface="Proxima Nova"/>
                <a:sym typeface="Proxima Nova"/>
              </a:defRPr>
            </a:p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intent = Intent(Intent.ACTION_VIEW)</a:t>
            </a: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uriForFile = FileProvider.getUriForFile(</a:t>
            </a:r>
          </a:p>
          <a:p>
            <a:pPr defTabSz="457200">
              <a:lnSpc>
                <a:spcPts val="4000"/>
              </a:lnSpc>
              <a:spcBef>
                <a:spcPts val="0"/>
              </a:spcBef>
              <a:defRPr sz="1500">
                <a:solidFill>
                  <a:srgbClr val="37474F"/>
                </a:solidFill>
                <a:latin typeface="Times Roman"/>
                <a:ea typeface="Times Roman"/>
                <a:cs typeface="Times Roman"/>
                <a:sym typeface="Times Roman"/>
              </a:defRPr>
            </a:pPr>
            <a:r>
              <a:t>        </a:t>
            </a:r>
            <a:r>
              <a:rPr>
                <a:solidFill>
                  <a:srgbClr val="3F51B5"/>
                </a:solidFill>
              </a:rPr>
              <a:t>this</a:t>
            </a:r>
            <a:r>
              <a:t>,</a:t>
            </a:r>
          </a:p>
          <a:p>
            <a:pPr defTabSz="457200">
              <a:lnSpc>
                <a:spcPts val="4000"/>
              </a:lnSpc>
              <a:spcBef>
                <a:spcPts val="0"/>
              </a:spcBef>
              <a:defRPr sz="1500">
                <a:solidFill>
                  <a:srgbClr val="C53929"/>
                </a:solidFill>
                <a:latin typeface="Times Roman"/>
                <a:ea typeface="Times Roman"/>
                <a:cs typeface="Times Roman"/>
                <a:sym typeface="Times Roman"/>
              </a:defRPr>
            </a:pPr>
            <a:r>
              <a:rPr>
                <a:solidFill>
                  <a:srgbClr val="37474F"/>
                </a:solidFill>
              </a:rPr>
              <a:t>        </a:t>
            </a:r>
            <a:r>
              <a:rPr>
                <a:solidFill>
                  <a:srgbClr val="388E3C"/>
                </a:solidFill>
              </a:rPr>
              <a:t>"</a:t>
            </a:r>
            <a:r>
              <a:t>$packageName</a:t>
            </a:r>
            <a:r>
              <a:rPr>
                <a:solidFill>
                  <a:srgbClr val="388E3C"/>
                </a:solidFill>
              </a:rPr>
              <a:t>.provider"</a:t>
            </a:r>
            <a:r>
              <a:rPr>
                <a:solidFill>
                  <a:srgbClr val="37474F"/>
                </a:solidFill>
              </a:rPr>
              <a:t>,</a:t>
            </a:r>
            <a:endParaRPr>
              <a:solidFill>
                <a:srgbClr val="37474F"/>
              </a:solidFill>
            </a:endParaRPr>
          </a:p>
          <a:p>
            <a:pPr defTabSz="457200">
              <a:lnSpc>
                <a:spcPts val="4000"/>
              </a:lnSpc>
              <a:spcBef>
                <a:spcPts val="0"/>
              </a:spcBef>
              <a:defRPr sz="1500">
                <a:solidFill>
                  <a:srgbClr val="388E3C"/>
                </a:solidFill>
                <a:latin typeface="Times Roman"/>
                <a:ea typeface="Times Roman"/>
                <a:cs typeface="Times Roman"/>
                <a:sym typeface="Times Roman"/>
              </a:defRPr>
            </a:pPr>
            <a:r>
              <a:rPr>
                <a:solidFill>
                  <a:srgbClr val="37474F"/>
                </a:solidFill>
              </a:rPr>
              <a:t>        File(</a:t>
            </a:r>
            <a:r>
              <a:t>"/sdcard/Download/test.txt"</a:t>
            </a:r>
            <a:r>
              <a:rPr>
                <a:solidFill>
                  <a:srgbClr val="37474F"/>
                </a:solidFill>
              </a:rPr>
              <a:t>)</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a:t>
            </a:r>
          </a:p>
          <a:p>
            <a:pPr defTabSz="457200">
              <a:lnSpc>
                <a:spcPts val="4000"/>
              </a:lnSpc>
              <a:spcBef>
                <a:spcPts val="0"/>
              </a:spcBef>
              <a:defRPr sz="1500">
                <a:solidFill>
                  <a:srgbClr val="37474F"/>
                </a:solidFill>
                <a:latin typeface="Times Roman"/>
                <a:ea typeface="Times Roman"/>
                <a:cs typeface="Times Roman"/>
                <a:sym typeface="Times Roman"/>
              </a:defRPr>
            </a:pPr>
            <a:r>
              <a:t>intent.setDataAndType(uriForFile, </a:t>
            </a:r>
            <a:r>
              <a:rPr>
                <a:solidFill>
                  <a:srgbClr val="3F51B5"/>
                </a:solidFill>
              </a:rPr>
              <a:t>null</a:t>
            </a:r>
            <a:r>
              <a:t>)</a:t>
            </a:r>
          </a:p>
          <a:p>
            <a:pPr defTabSz="457200">
              <a:lnSpc>
                <a:spcPts val="4000"/>
              </a:lnSpc>
              <a:spcBef>
                <a:spcPts val="0"/>
              </a:spcBef>
              <a:defRPr sz="1500">
                <a:solidFill>
                  <a:srgbClr val="37474F"/>
                </a:solidFill>
                <a:latin typeface="Times Roman"/>
                <a:ea typeface="Times Roman"/>
                <a:cs typeface="Times Roman"/>
                <a:sym typeface="Times Roman"/>
              </a:defRPr>
            </a:pPr>
            <a:r>
              <a:t>startActivity(intent)</a:t>
            </a:r>
          </a:p>
        </p:txBody>
      </p:sp>
      <p:sp>
        <p:nvSpPr>
          <p:cNvPr id="415" name="Текст 23"/>
          <p:cNvSpPr/>
          <p:nvPr>
            <p:ph type="body" idx="21"/>
          </p:nvPr>
        </p:nvSpPr>
        <p:spPr>
          <a:xfrm>
            <a:off x="982569" y="758738"/>
            <a:ext cx="9726295" cy="823914"/>
          </a:xfrm>
          <a:prstGeom prst="rect">
            <a:avLst/>
          </a:prstGeom>
          <a:extLst>
            <a:ext uri="{C572A759-6A51-4108-AA02-DFA0A04FC94B}">
              <ma14:wrappingTextBoxFlag xmlns:ma14="http://schemas.microsoft.com/office/mac/drawingml/2011/main" val="1"/>
            </a:ext>
          </a:extLst>
        </p:spPr>
        <p:txBody>
          <a:bodyPr/>
          <a:lstStyle/>
          <a:p>
            <a:pPr/>
            <a:r>
              <a:t>Using Files with Implicit Intents</a:t>
            </a:r>
          </a:p>
        </p:txBody>
      </p:sp>
      <p:sp>
        <p:nvSpPr>
          <p:cNvPr id="416" name="Slide Number"/>
          <p:cNvSpPr txBox="1"/>
          <p:nvPr>
            <p:ph type="sldNum" sz="quarter" idx="2"/>
          </p:nvPr>
        </p:nvSpPr>
        <p:spPr>
          <a:xfrm>
            <a:off x="215857" y="5855666"/>
            <a:ext cx="802133"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val sharedPref = activity?.getSharedPreferences(&quot;prefsFileName&quot;, Context.MODE_PRIVATE)…"/>
          <p:cNvSpPr txBox="1"/>
          <p:nvPr>
            <p:ph type="body" idx="1"/>
          </p:nvPr>
        </p:nvSpPr>
        <p:spPr>
          <a:xfrm>
            <a:off x="982568" y="1978549"/>
            <a:ext cx="10558353" cy="4602890"/>
          </a:xfrm>
          <a:prstGeom prst="rect">
            <a:avLst/>
          </a:prstGeom>
        </p:spPr>
        <p:txBody>
          <a:bodyPr/>
          <a:lstStyle/>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sharedPref = activity?.getSharedPreferences(</a:t>
            </a:r>
            <a:r>
              <a:rPr>
                <a:solidFill>
                  <a:srgbClr val="388E3C"/>
                </a:solidFill>
              </a:rPr>
              <a:t>"prefsFileName"</a:t>
            </a:r>
            <a:r>
              <a:t>, Context.MODE_PRIVATE)</a:t>
            </a:r>
          </a:p>
          <a:p>
            <a:pPr defTabSz="457200">
              <a:lnSpc>
                <a:spcPts val="4000"/>
              </a:lnSpc>
              <a:spcBef>
                <a:spcPts val="0"/>
              </a:spcBef>
              <a:defRPr sz="1500">
                <a:solidFill>
                  <a:srgbClr val="37474F"/>
                </a:solidFill>
                <a:latin typeface="Times Roman"/>
                <a:ea typeface="Times Roman"/>
                <a:cs typeface="Times Roman"/>
                <a:sym typeface="Times Roman"/>
              </a:defRPr>
            </a:pPr>
          </a:p>
          <a:p>
            <a:pPr defTabSz="457200">
              <a:lnSpc>
                <a:spcPts val="4000"/>
              </a:lnSpc>
              <a:spcBef>
                <a:spcPts val="0"/>
              </a:spcBef>
              <a:defRPr sz="1500">
                <a:solidFill>
                  <a:srgbClr val="D81B60"/>
                </a:solidFill>
                <a:latin typeface="Times Roman"/>
                <a:ea typeface="Times Roman"/>
                <a:cs typeface="Times Roman"/>
                <a:sym typeface="Times Roman"/>
              </a:defRPr>
            </a:pPr>
            <a:r>
              <a:t>// write (apply or commit)</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sharedPref = activity?.getPreferences(</a:t>
            </a:r>
            <a:r>
              <a:rPr>
                <a:solidFill>
                  <a:srgbClr val="388E3C"/>
                </a:solidFill>
              </a:rPr>
              <a:t>"prefsFileName"</a:t>
            </a:r>
            <a:r>
              <a:t>, Context.MODE_PRIVATE) ?: </a:t>
            </a:r>
            <a:r>
              <a:rPr>
                <a:solidFill>
                  <a:srgbClr val="3F51B5"/>
                </a:solidFill>
              </a:rPr>
              <a:t>return</a:t>
            </a:r>
          </a:p>
          <a:p>
            <a:pPr defTabSz="457200">
              <a:lnSpc>
                <a:spcPts val="4000"/>
              </a:lnSpc>
              <a:spcBef>
                <a:spcPts val="0"/>
              </a:spcBef>
              <a:defRPr sz="1500">
                <a:solidFill>
                  <a:srgbClr val="37474F"/>
                </a:solidFill>
                <a:latin typeface="Times Roman"/>
                <a:ea typeface="Times Roman"/>
                <a:cs typeface="Times Roman"/>
                <a:sym typeface="Times Roman"/>
              </a:defRPr>
            </a:pPr>
            <a:r>
              <a:t>with (sharedPref.edit()) {</a:t>
            </a:r>
          </a:p>
          <a:p>
            <a:pPr defTabSz="457200">
              <a:lnSpc>
                <a:spcPts val="4000"/>
              </a:lnSpc>
              <a:spcBef>
                <a:spcPts val="0"/>
              </a:spcBef>
              <a:defRPr sz="1500">
                <a:solidFill>
                  <a:srgbClr val="37474F"/>
                </a:solidFill>
                <a:latin typeface="Times Roman"/>
                <a:ea typeface="Times Roman"/>
                <a:cs typeface="Times Roman"/>
                <a:sym typeface="Times Roman"/>
              </a:defRPr>
            </a:pPr>
            <a:r>
              <a:t>    putInt(</a:t>
            </a:r>
            <a:r>
              <a:rPr>
                <a:solidFill>
                  <a:srgbClr val="388E3C"/>
                </a:solidFill>
              </a:rPr>
              <a:t>"someKey"</a:t>
            </a:r>
            <a:r>
              <a:t>, newHighScore)</a:t>
            </a:r>
          </a:p>
          <a:p>
            <a:pPr defTabSz="457200">
              <a:lnSpc>
                <a:spcPts val="4000"/>
              </a:lnSpc>
              <a:spcBef>
                <a:spcPts val="0"/>
              </a:spcBef>
              <a:defRPr sz="1500">
                <a:solidFill>
                  <a:srgbClr val="37474F"/>
                </a:solidFill>
                <a:latin typeface="Times Roman"/>
                <a:ea typeface="Times Roman"/>
                <a:cs typeface="Times Roman"/>
                <a:sym typeface="Times Roman"/>
              </a:defRPr>
            </a:pPr>
            <a:r>
              <a:t>    apply()</a:t>
            </a:r>
          </a:p>
          <a:p>
            <a:pPr defTabSz="457200">
              <a:lnSpc>
                <a:spcPts val="4000"/>
              </a:lnSpc>
              <a:spcBef>
                <a:spcPts val="0"/>
              </a:spcBef>
              <a:defRPr sz="1500">
                <a:solidFill>
                  <a:srgbClr val="37474F"/>
                </a:solidFill>
                <a:latin typeface="Times Roman"/>
                <a:ea typeface="Times Roman"/>
                <a:cs typeface="Times Roman"/>
                <a:sym typeface="Times Roman"/>
              </a:defRPr>
            </a:pPr>
            <a:r>
              <a:t>}</a:t>
            </a:r>
          </a:p>
          <a:p>
            <a:pPr defTabSz="457200">
              <a:lnSpc>
                <a:spcPts val="4000"/>
              </a:lnSpc>
              <a:spcBef>
                <a:spcPts val="0"/>
              </a:spcBef>
              <a:defRPr sz="1500">
                <a:solidFill>
                  <a:srgbClr val="37474F"/>
                </a:solidFill>
                <a:latin typeface="Times Roman"/>
                <a:ea typeface="Times Roman"/>
                <a:cs typeface="Times Roman"/>
                <a:sym typeface="Times Roman"/>
              </a:defRPr>
            </a:pPr>
          </a:p>
          <a:p>
            <a:pPr defTabSz="457200">
              <a:lnSpc>
                <a:spcPts val="4000"/>
              </a:lnSpc>
              <a:spcBef>
                <a:spcPts val="0"/>
              </a:spcBef>
              <a:defRPr sz="1500">
                <a:solidFill>
                  <a:srgbClr val="D81B60"/>
                </a:solidFill>
                <a:latin typeface="Times Roman"/>
                <a:ea typeface="Times Roman"/>
                <a:cs typeface="Times Roman"/>
                <a:sym typeface="Times Roman"/>
              </a:defRPr>
            </a:pPr>
            <a:r>
              <a:t>// read</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sharedPref = activity?.getPreferences(</a:t>
            </a:r>
            <a:r>
              <a:rPr>
                <a:solidFill>
                  <a:srgbClr val="388E3C"/>
                </a:solidFill>
              </a:rPr>
              <a:t>"prefsFileName"</a:t>
            </a:r>
            <a:r>
              <a:t>, Context.MODE_PRIVATE) ?: </a:t>
            </a:r>
            <a:r>
              <a:rPr>
                <a:solidFill>
                  <a:srgbClr val="3F51B5"/>
                </a:solidFill>
              </a:rPr>
              <a:t>return</a:t>
            </a: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defaultValue = resources.getInteger(R.integer.saved_high_score_default_key)</a:t>
            </a: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highScore = sharedPref.getInt(</a:t>
            </a:r>
            <a:r>
              <a:rPr>
                <a:solidFill>
                  <a:srgbClr val="388E3C"/>
                </a:solidFill>
              </a:rPr>
              <a:t>"someKey"</a:t>
            </a:r>
            <a:r>
              <a:t>, defaultValue)</a:t>
            </a:r>
          </a:p>
        </p:txBody>
      </p:sp>
      <p:sp>
        <p:nvSpPr>
          <p:cNvPr id="419" name="Текст 23"/>
          <p:cNvSpPr/>
          <p:nvPr>
            <p:ph type="body" idx="21"/>
          </p:nvPr>
        </p:nvSpPr>
        <p:spPr>
          <a:xfrm>
            <a:off x="982569" y="758738"/>
            <a:ext cx="9726295" cy="823914"/>
          </a:xfrm>
          <a:prstGeom prst="rect">
            <a:avLst/>
          </a:prstGeom>
          <a:extLst>
            <a:ext uri="{C572A759-6A51-4108-AA02-DFA0A04FC94B}">
              <ma14:wrappingTextBoxFlag xmlns:ma14="http://schemas.microsoft.com/office/mac/drawingml/2011/main" val="1"/>
            </a:ext>
          </a:extLst>
        </p:spPr>
        <p:txBody>
          <a:bodyPr/>
          <a:lstStyle/>
          <a:p>
            <a:pPr/>
            <a:r>
              <a:t>Key-value storages: Shared Preferences</a:t>
            </a:r>
          </a:p>
        </p:txBody>
      </p:sp>
      <p:sp>
        <p:nvSpPr>
          <p:cNvPr id="420" name="Slide Number"/>
          <p:cNvSpPr txBox="1"/>
          <p:nvPr>
            <p:ph type="sldNum" sz="quarter" idx="2"/>
          </p:nvPr>
        </p:nvSpPr>
        <p:spPr>
          <a:xfrm>
            <a:off x="215857" y="5855666"/>
            <a:ext cx="839319"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Image" descr="Image"/>
          <p:cNvPicPr>
            <a:picLocks noChangeAspect="1"/>
          </p:cNvPicPr>
          <p:nvPr/>
        </p:nvPicPr>
        <p:blipFill>
          <a:blip r:embed="rId2">
            <a:extLst/>
          </a:blip>
          <a:stretch>
            <a:fillRect/>
          </a:stretch>
        </p:blipFill>
        <p:spPr>
          <a:xfrm>
            <a:off x="3933439" y="-275560"/>
            <a:ext cx="4325121" cy="740912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Текст 10"/>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Напоминание отметиться</a:t>
            </a:r>
            <a:br/>
            <a:r>
              <a:t>на портале</a:t>
            </a:r>
          </a:p>
        </p:txBody>
      </p:sp>
      <p:sp>
        <p:nvSpPr>
          <p:cNvPr id="321" name="Номер слайда 1"/>
          <p:cNvSpPr txBox="1"/>
          <p:nvPr>
            <p:ph type="sldNum" sz="quarter" idx="2"/>
          </p:nvPr>
        </p:nvSpPr>
        <p:spPr>
          <a:xfrm>
            <a:off x="215857" y="5855666"/>
            <a:ext cx="461977" cy="828041"/>
          </a:xfrm>
          <a:prstGeom prst="rect">
            <a:avLst/>
          </a:prstGeom>
          <a:extLst>
            <a:ext uri="{C572A759-6A51-4108-AA02-DFA0A04FC94B}">
              <ma14:wrappingTextBoxFlag xmlns:ma14="http://schemas.microsoft.com/office/mac/drawingml/2011/main" val="1"/>
            </a:ext>
          </a:extLst>
        </p:spPr>
        <p:txBody>
          <a:bodyPr/>
          <a:lstStyle>
            <a:lvl1pPr>
              <a:lnSpc>
                <a:spcPct val="90000"/>
              </a:lnSpc>
              <a:spcBef>
                <a:spcPts val="1000"/>
              </a:spcBef>
            </a:lvl1p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4" name="Image" descr="Image"/>
          <p:cNvPicPr>
            <a:picLocks noChangeAspect="1"/>
          </p:cNvPicPr>
          <p:nvPr/>
        </p:nvPicPr>
        <p:blipFill>
          <a:blip r:embed="rId2">
            <a:extLst/>
          </a:blip>
          <a:stretch>
            <a:fillRect/>
          </a:stretch>
        </p:blipFill>
        <p:spPr>
          <a:xfrm>
            <a:off x="3520689" y="-4748"/>
            <a:ext cx="5150622" cy="686749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DataStore is a new and improved data storage solution aimed at replacing SharedPreferences.…"/>
          <p:cNvSpPr txBox="1"/>
          <p:nvPr>
            <p:ph type="body" idx="1"/>
          </p:nvPr>
        </p:nvSpPr>
        <p:spPr>
          <a:xfrm>
            <a:off x="982568" y="1978549"/>
            <a:ext cx="10558353" cy="4602890"/>
          </a:xfrm>
          <a:prstGeom prst="rect">
            <a:avLst/>
          </a:prstGeom>
        </p:spPr>
        <p:txBody>
          <a:bodyPr/>
          <a:lstStyle/>
          <a:p>
            <a:pPr>
              <a:defRPr sz="1800">
                <a:latin typeface="Proxima Nova"/>
                <a:ea typeface="Proxima Nova"/>
                <a:cs typeface="Proxima Nova"/>
                <a:sym typeface="Proxima Nova"/>
              </a:defRPr>
            </a:pPr>
            <a:r>
              <a:t>DataStore is a new and improved data storage solution aimed at replacing SharedPreferences.</a:t>
            </a:r>
          </a:p>
          <a:p>
            <a:pPr>
              <a:defRPr sz="1800">
                <a:latin typeface="Proxima Nova"/>
                <a:ea typeface="Proxima Nova"/>
                <a:cs typeface="Proxima Nova"/>
                <a:sym typeface="Proxima Nova"/>
              </a:defRPr>
            </a:pPr>
            <a:r>
              <a:t>Built on Kotlin coroutines and Flow, DataStore provides two different implementations: Proto DataStore, that lets you store typed objects (backed by </a:t>
            </a:r>
            <a:r>
              <a:rPr u="sng">
                <a:solidFill>
                  <a:srgbClr val="0000EE"/>
                </a:solidFill>
                <a:hlinkClick r:id="rId2" invalidUrl="" action="" tgtFrame="" tooltip="" history="1" highlightClick="0" endSnd="0"/>
              </a:rPr>
              <a:t>protocol buffers</a:t>
            </a:r>
            <a:r>
              <a:t>) and Preferences DataStore, that stores key-value pairs.</a:t>
            </a:r>
          </a:p>
          <a:p>
            <a:pPr>
              <a:defRPr sz="1800">
                <a:latin typeface="Proxima Nova"/>
                <a:ea typeface="Proxima Nova"/>
                <a:cs typeface="Proxima Nova"/>
                <a:sym typeface="Proxima Nova"/>
              </a:defRPr>
            </a:pPr>
            <a:r>
              <a:t>Data is stored asynchronously, consistently, and transactionally, overcoming most of the drawbacks of SharedPreferences.</a:t>
            </a:r>
          </a:p>
          <a:p>
            <a:pPr defTabSz="457200">
              <a:lnSpc>
                <a:spcPts val="4000"/>
              </a:lnSpc>
              <a:spcBef>
                <a:spcPts val="0"/>
              </a:spcBef>
              <a:defRPr sz="1500">
                <a:solidFill>
                  <a:srgbClr val="D81B60"/>
                </a:solidFill>
                <a:latin typeface="Times Roman"/>
                <a:ea typeface="Times Roman"/>
                <a:cs typeface="Times Roman"/>
                <a:sym typeface="Times Roman"/>
              </a:defRPr>
            </a:pPr>
          </a:p>
          <a:p>
            <a:pPr defTabSz="457200">
              <a:lnSpc>
                <a:spcPts val="4000"/>
              </a:lnSpc>
              <a:spcBef>
                <a:spcPts val="0"/>
              </a:spcBef>
              <a:defRPr sz="1500">
                <a:solidFill>
                  <a:srgbClr val="D81B60"/>
                </a:solidFill>
                <a:latin typeface="Times Roman"/>
                <a:ea typeface="Times Roman"/>
                <a:cs typeface="Times Roman"/>
                <a:sym typeface="Times Roman"/>
              </a:defRPr>
            </a:pPr>
            <a:r>
              <a:t>// create</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dataStore: DataStore&lt;Preferences&gt; = context.createDataStore(</a:t>
            </a:r>
          </a:p>
          <a:p>
            <a:pPr defTabSz="457200">
              <a:lnSpc>
                <a:spcPts val="4000"/>
              </a:lnSpc>
              <a:spcBef>
                <a:spcPts val="0"/>
              </a:spcBef>
              <a:defRPr sz="1500">
                <a:solidFill>
                  <a:srgbClr val="388E3C"/>
                </a:solidFill>
                <a:latin typeface="Times Roman"/>
                <a:ea typeface="Times Roman"/>
                <a:cs typeface="Times Roman"/>
                <a:sym typeface="Times Roman"/>
              </a:defRPr>
            </a:pPr>
            <a:r>
              <a:rPr>
                <a:solidFill>
                  <a:srgbClr val="37474F"/>
                </a:solidFill>
              </a:rPr>
              <a:t>  name = </a:t>
            </a:r>
            <a:r>
              <a:t>"settings"</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a:t>
            </a:r>
          </a:p>
        </p:txBody>
      </p:sp>
      <p:sp>
        <p:nvSpPr>
          <p:cNvPr id="427" name="Текст 23"/>
          <p:cNvSpPr/>
          <p:nvPr>
            <p:ph type="body" idx="21"/>
          </p:nvPr>
        </p:nvSpPr>
        <p:spPr>
          <a:xfrm>
            <a:off x="982569" y="758738"/>
            <a:ext cx="9726295" cy="823914"/>
          </a:xfrm>
          <a:prstGeom prst="rect">
            <a:avLst/>
          </a:prstGeom>
          <a:extLst>
            <a:ext uri="{C572A759-6A51-4108-AA02-DFA0A04FC94B}">
              <ma14:wrappingTextBoxFlag xmlns:ma14="http://schemas.microsoft.com/office/mac/drawingml/2011/main" val="1"/>
            </a:ext>
          </a:extLst>
        </p:spPr>
        <p:txBody>
          <a:bodyPr/>
          <a:lstStyle/>
          <a:p>
            <a:pPr/>
            <a:r>
              <a:t>Key-value storages: DataStore</a:t>
            </a:r>
          </a:p>
        </p:txBody>
      </p:sp>
      <p:sp>
        <p:nvSpPr>
          <p:cNvPr id="428" name="Slide Number"/>
          <p:cNvSpPr txBox="1"/>
          <p:nvPr>
            <p:ph type="sldNum" sz="quarter" idx="2"/>
          </p:nvPr>
        </p:nvSpPr>
        <p:spPr>
          <a:xfrm>
            <a:off x="215857" y="5855666"/>
            <a:ext cx="712522"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0" name="Image" descr="Image"/>
          <p:cNvPicPr>
            <a:picLocks noChangeAspect="1"/>
          </p:cNvPicPr>
          <p:nvPr/>
        </p:nvPicPr>
        <p:blipFill>
          <a:blip r:embed="rId2">
            <a:extLst/>
          </a:blip>
          <a:stretch>
            <a:fillRect/>
          </a:stretch>
        </p:blipFill>
        <p:spPr>
          <a:xfrm>
            <a:off x="2093762" y="-375"/>
            <a:ext cx="8004475" cy="68580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 write…"/>
          <p:cNvSpPr txBox="1"/>
          <p:nvPr>
            <p:ph type="body" idx="1"/>
          </p:nvPr>
        </p:nvSpPr>
        <p:spPr>
          <a:xfrm>
            <a:off x="982568" y="1978549"/>
            <a:ext cx="10558353" cy="4602890"/>
          </a:xfrm>
          <a:prstGeom prst="rect">
            <a:avLst/>
          </a:prstGeom>
        </p:spPr>
        <p:txBody>
          <a:bodyPr/>
          <a:lstStyle/>
          <a:p>
            <a:pPr defTabSz="425195">
              <a:lnSpc>
                <a:spcPts val="3700"/>
              </a:lnSpc>
              <a:spcBef>
                <a:spcPts val="0"/>
              </a:spcBef>
              <a:defRPr sz="1395">
                <a:solidFill>
                  <a:srgbClr val="D81B60"/>
                </a:solidFill>
                <a:latin typeface="Times Roman"/>
                <a:ea typeface="Times Roman"/>
                <a:cs typeface="Times Roman"/>
                <a:sym typeface="Times Roman"/>
              </a:defRPr>
            </a:pPr>
            <a:r>
              <a:t>// write</a:t>
            </a:r>
            <a:endParaRPr>
              <a:solidFill>
                <a:srgbClr val="37474F"/>
              </a:solidFill>
            </a:endParaRPr>
          </a:p>
          <a:p>
            <a:pPr defTabSz="425195">
              <a:lnSpc>
                <a:spcPts val="3700"/>
              </a:lnSpc>
              <a:spcBef>
                <a:spcPts val="0"/>
              </a:spcBef>
              <a:defRPr sz="1395">
                <a:solidFill>
                  <a:srgbClr val="37474F"/>
                </a:solidFill>
                <a:latin typeface="Times Roman"/>
                <a:ea typeface="Times Roman"/>
                <a:cs typeface="Times Roman"/>
                <a:sym typeface="Times Roman"/>
              </a:defRPr>
            </a:pPr>
            <a:r>
              <a:rPr>
                <a:solidFill>
                  <a:srgbClr val="3F51B5"/>
                </a:solidFill>
              </a:rPr>
              <a:t>suspend</a:t>
            </a:r>
            <a:r>
              <a:t> </a:t>
            </a:r>
            <a:r>
              <a:rPr>
                <a:solidFill>
                  <a:srgbClr val="3F51B5"/>
                </a:solidFill>
              </a:rPr>
              <a:t>fun</a:t>
            </a:r>
            <a:r>
              <a:t> dataStoreWrite() {</a:t>
            </a:r>
          </a:p>
          <a:p>
            <a:pPr defTabSz="425195">
              <a:lnSpc>
                <a:spcPts val="3700"/>
              </a:lnSpc>
              <a:spcBef>
                <a:spcPts val="0"/>
              </a:spcBef>
              <a:defRPr sz="1395">
                <a:solidFill>
                  <a:srgbClr val="37474F"/>
                </a:solidFill>
                <a:latin typeface="Times Roman"/>
                <a:ea typeface="Times Roman"/>
                <a:cs typeface="Times Roman"/>
                <a:sym typeface="Times Roman"/>
              </a:defRPr>
            </a:pPr>
            <a:r>
              <a:t>    </a:t>
            </a:r>
            <a:r>
              <a:rPr>
                <a:solidFill>
                  <a:srgbClr val="3F51B5"/>
                </a:solidFill>
              </a:rPr>
              <a:t>val</a:t>
            </a:r>
            <a:r>
              <a:t> myKey = intPreferencesKey(</a:t>
            </a:r>
            <a:r>
              <a:rPr>
                <a:solidFill>
                  <a:srgbClr val="388E3C"/>
                </a:solidFill>
              </a:rPr>
              <a:t>"my_key"</a:t>
            </a:r>
            <a:r>
              <a:t>)</a:t>
            </a:r>
          </a:p>
          <a:p>
            <a:pPr defTabSz="425195">
              <a:lnSpc>
                <a:spcPts val="3700"/>
              </a:lnSpc>
              <a:spcBef>
                <a:spcPts val="0"/>
              </a:spcBef>
              <a:defRPr sz="1395">
                <a:solidFill>
                  <a:srgbClr val="37474F"/>
                </a:solidFill>
                <a:latin typeface="Times Roman"/>
                <a:ea typeface="Times Roman"/>
                <a:cs typeface="Times Roman"/>
                <a:sym typeface="Times Roman"/>
              </a:defRPr>
            </a:pPr>
            <a:r>
              <a:t>    dataStore.edit { settings -&gt;</a:t>
            </a:r>
          </a:p>
          <a:p>
            <a:pPr defTabSz="425195">
              <a:lnSpc>
                <a:spcPts val="3700"/>
              </a:lnSpc>
              <a:spcBef>
                <a:spcPts val="0"/>
              </a:spcBef>
              <a:defRPr sz="1395">
                <a:solidFill>
                  <a:srgbClr val="37474F"/>
                </a:solidFill>
                <a:latin typeface="Times Roman"/>
                <a:ea typeface="Times Roman"/>
                <a:cs typeface="Times Roman"/>
                <a:sym typeface="Times Roman"/>
              </a:defRPr>
            </a:pPr>
            <a:r>
              <a:t>        </a:t>
            </a:r>
            <a:r>
              <a:rPr>
                <a:solidFill>
                  <a:srgbClr val="3F51B5"/>
                </a:solidFill>
              </a:rPr>
              <a:t>val</a:t>
            </a:r>
            <a:r>
              <a:t> currentCounterValue = settings[myKey] ?: </a:t>
            </a:r>
            <a:r>
              <a:rPr>
                <a:solidFill>
                  <a:srgbClr val="C53929"/>
                </a:solidFill>
              </a:rPr>
              <a:t>0</a:t>
            </a:r>
          </a:p>
          <a:p>
            <a:pPr defTabSz="425195">
              <a:lnSpc>
                <a:spcPts val="3700"/>
              </a:lnSpc>
              <a:spcBef>
                <a:spcPts val="0"/>
              </a:spcBef>
              <a:defRPr sz="1395">
                <a:solidFill>
                  <a:srgbClr val="37474F"/>
                </a:solidFill>
                <a:latin typeface="Times Roman"/>
                <a:ea typeface="Times Roman"/>
                <a:cs typeface="Times Roman"/>
                <a:sym typeface="Times Roman"/>
              </a:defRPr>
            </a:pPr>
            <a:r>
              <a:t>        settings[myKey] = currentCounterValue + </a:t>
            </a:r>
            <a:r>
              <a:rPr>
                <a:solidFill>
                  <a:srgbClr val="C53929"/>
                </a:solidFill>
              </a:rPr>
              <a:t>1</a:t>
            </a:r>
          </a:p>
          <a:p>
            <a:pPr defTabSz="425195">
              <a:lnSpc>
                <a:spcPts val="3700"/>
              </a:lnSpc>
              <a:spcBef>
                <a:spcPts val="0"/>
              </a:spcBef>
              <a:defRPr sz="1395">
                <a:solidFill>
                  <a:srgbClr val="37474F"/>
                </a:solidFill>
                <a:latin typeface="Times Roman"/>
                <a:ea typeface="Times Roman"/>
                <a:cs typeface="Times Roman"/>
                <a:sym typeface="Times Roman"/>
              </a:defRPr>
            </a:pPr>
            <a:r>
              <a:t>    }</a:t>
            </a:r>
          </a:p>
          <a:p>
            <a:pPr defTabSz="425195">
              <a:lnSpc>
                <a:spcPts val="3700"/>
              </a:lnSpc>
              <a:spcBef>
                <a:spcPts val="0"/>
              </a:spcBef>
              <a:defRPr sz="1395">
                <a:solidFill>
                  <a:srgbClr val="37474F"/>
                </a:solidFill>
                <a:latin typeface="Times Roman"/>
                <a:ea typeface="Times Roman"/>
                <a:cs typeface="Times Roman"/>
                <a:sym typeface="Times Roman"/>
              </a:defRPr>
            </a:pPr>
            <a:r>
              <a:t>}</a:t>
            </a:r>
          </a:p>
          <a:p>
            <a:pPr defTabSz="425195">
              <a:lnSpc>
                <a:spcPts val="3700"/>
              </a:lnSpc>
              <a:spcBef>
                <a:spcPts val="0"/>
              </a:spcBef>
              <a:defRPr sz="1395">
                <a:solidFill>
                  <a:srgbClr val="37474F"/>
                </a:solidFill>
                <a:latin typeface="Times Roman"/>
                <a:ea typeface="Times Roman"/>
                <a:cs typeface="Times Roman"/>
                <a:sym typeface="Times Roman"/>
              </a:defRPr>
            </a:pPr>
          </a:p>
          <a:p>
            <a:pPr defTabSz="425195">
              <a:lnSpc>
                <a:spcPts val="3700"/>
              </a:lnSpc>
              <a:spcBef>
                <a:spcPts val="0"/>
              </a:spcBef>
              <a:defRPr sz="1395">
                <a:solidFill>
                  <a:srgbClr val="D81B60"/>
                </a:solidFill>
                <a:latin typeface="Times Roman"/>
                <a:ea typeface="Times Roman"/>
                <a:cs typeface="Times Roman"/>
                <a:sym typeface="Times Roman"/>
              </a:defRPr>
            </a:pPr>
            <a:r>
              <a:t>// read</a:t>
            </a:r>
            <a:endParaRPr>
              <a:solidFill>
                <a:srgbClr val="37474F"/>
              </a:solidFill>
            </a:endParaRPr>
          </a:p>
          <a:p>
            <a:pPr defTabSz="425195">
              <a:lnSpc>
                <a:spcPts val="3700"/>
              </a:lnSpc>
              <a:spcBef>
                <a:spcPts val="0"/>
              </a:spcBef>
              <a:defRPr sz="1395">
                <a:solidFill>
                  <a:srgbClr val="37474F"/>
                </a:solidFill>
                <a:latin typeface="Times Roman"/>
                <a:ea typeface="Times Roman"/>
                <a:cs typeface="Times Roman"/>
                <a:sym typeface="Times Roman"/>
              </a:defRPr>
            </a:pPr>
            <a:r>
              <a:rPr>
                <a:solidFill>
                  <a:srgbClr val="3F51B5"/>
                </a:solidFill>
              </a:rPr>
              <a:t>suspend</a:t>
            </a:r>
            <a:r>
              <a:t> </a:t>
            </a:r>
            <a:r>
              <a:rPr>
                <a:solidFill>
                  <a:srgbClr val="3F51B5"/>
                </a:solidFill>
              </a:rPr>
              <a:t>fun</a:t>
            </a:r>
            <a:r>
              <a:t> dataStoreRead() {</a:t>
            </a:r>
          </a:p>
          <a:p>
            <a:pPr defTabSz="425195">
              <a:lnSpc>
                <a:spcPts val="3700"/>
              </a:lnSpc>
              <a:spcBef>
                <a:spcPts val="0"/>
              </a:spcBef>
              <a:defRPr sz="1395">
                <a:solidFill>
                  <a:srgbClr val="37474F"/>
                </a:solidFill>
                <a:latin typeface="Times Roman"/>
                <a:ea typeface="Times Roman"/>
                <a:cs typeface="Times Roman"/>
                <a:sym typeface="Times Roman"/>
              </a:defRPr>
            </a:pPr>
            <a:r>
              <a:t>    </a:t>
            </a:r>
            <a:r>
              <a:rPr>
                <a:solidFill>
                  <a:srgbClr val="3F51B5"/>
                </a:solidFill>
              </a:rPr>
              <a:t>val</a:t>
            </a:r>
            <a:r>
              <a:t> myKey = intPreferencesKey(</a:t>
            </a:r>
            <a:r>
              <a:rPr>
                <a:solidFill>
                  <a:srgbClr val="388E3C"/>
                </a:solidFill>
              </a:rPr>
              <a:t>"my_key"</a:t>
            </a:r>
            <a:r>
              <a:t>)</a:t>
            </a:r>
          </a:p>
          <a:p>
            <a:pPr defTabSz="425195">
              <a:lnSpc>
                <a:spcPts val="3700"/>
              </a:lnSpc>
              <a:spcBef>
                <a:spcPts val="0"/>
              </a:spcBef>
              <a:defRPr sz="1395">
                <a:solidFill>
                  <a:srgbClr val="37474F"/>
                </a:solidFill>
                <a:latin typeface="Times Roman"/>
                <a:ea typeface="Times Roman"/>
                <a:cs typeface="Times Roman"/>
                <a:sym typeface="Times Roman"/>
              </a:defRPr>
            </a:pPr>
            <a:r>
              <a:t>    </a:t>
            </a:r>
            <a:r>
              <a:rPr>
                <a:solidFill>
                  <a:srgbClr val="3F51B5"/>
                </a:solidFill>
              </a:rPr>
              <a:t>val</a:t>
            </a:r>
            <a:r>
              <a:t> prefFlow: Flow&lt;Int&gt; = dataStore.data</a:t>
            </a:r>
          </a:p>
          <a:p>
            <a:pPr defTabSz="425195">
              <a:lnSpc>
                <a:spcPts val="3700"/>
              </a:lnSpc>
              <a:spcBef>
                <a:spcPts val="0"/>
              </a:spcBef>
              <a:defRPr sz="1395">
                <a:solidFill>
                  <a:srgbClr val="37474F"/>
                </a:solidFill>
                <a:latin typeface="Times Roman"/>
                <a:ea typeface="Times Roman"/>
                <a:cs typeface="Times Roman"/>
                <a:sym typeface="Times Roman"/>
              </a:defRPr>
            </a:pPr>
            <a:r>
              <a:t>            .map { preferences -&gt; preferences[myKey] ?: </a:t>
            </a:r>
            <a:r>
              <a:rPr>
                <a:solidFill>
                  <a:srgbClr val="C53929"/>
                </a:solidFill>
              </a:rPr>
              <a:t>0</a:t>
            </a:r>
            <a:r>
              <a:t> }</a:t>
            </a:r>
          </a:p>
          <a:p>
            <a:pPr defTabSz="425195">
              <a:lnSpc>
                <a:spcPts val="3700"/>
              </a:lnSpc>
              <a:spcBef>
                <a:spcPts val="0"/>
              </a:spcBef>
              <a:defRPr sz="1395">
                <a:solidFill>
                  <a:srgbClr val="37474F"/>
                </a:solidFill>
                <a:latin typeface="Times Roman"/>
                <a:ea typeface="Times Roman"/>
                <a:cs typeface="Times Roman"/>
                <a:sym typeface="Times Roman"/>
              </a:defRPr>
            </a:pPr>
            <a:r>
              <a:t>    prefFlow.collect { value: Int -&gt; Log.d(TAG, </a:t>
            </a:r>
            <a:r>
              <a:rPr>
                <a:solidFill>
                  <a:srgbClr val="388E3C"/>
                </a:solidFill>
              </a:rPr>
              <a:t>"storeResult: </a:t>
            </a:r>
            <a:r>
              <a:rPr>
                <a:solidFill>
                  <a:srgbClr val="C53929"/>
                </a:solidFill>
              </a:rPr>
              <a:t>$value</a:t>
            </a:r>
            <a:r>
              <a:rPr>
                <a:solidFill>
                  <a:srgbClr val="388E3C"/>
                </a:solidFill>
              </a:rPr>
              <a:t>"</a:t>
            </a:r>
            <a:r>
              <a:t>) }</a:t>
            </a:r>
          </a:p>
          <a:p>
            <a:pPr defTabSz="425195">
              <a:lnSpc>
                <a:spcPts val="3700"/>
              </a:lnSpc>
              <a:spcBef>
                <a:spcPts val="0"/>
              </a:spcBef>
              <a:defRPr sz="1395">
                <a:solidFill>
                  <a:srgbClr val="37474F"/>
                </a:solidFill>
                <a:latin typeface="Times Roman"/>
                <a:ea typeface="Times Roman"/>
                <a:cs typeface="Times Roman"/>
                <a:sym typeface="Times Roman"/>
              </a:defRPr>
            </a:pPr>
            <a:r>
              <a:t>}</a:t>
            </a:r>
          </a:p>
        </p:txBody>
      </p:sp>
      <p:sp>
        <p:nvSpPr>
          <p:cNvPr id="433" name="Текст 23"/>
          <p:cNvSpPr/>
          <p:nvPr>
            <p:ph type="body" idx="21"/>
          </p:nvPr>
        </p:nvSpPr>
        <p:spPr>
          <a:xfrm>
            <a:off x="982569" y="758738"/>
            <a:ext cx="9726295" cy="823914"/>
          </a:xfrm>
          <a:prstGeom prst="rect">
            <a:avLst/>
          </a:prstGeom>
          <a:extLst>
            <a:ext uri="{C572A759-6A51-4108-AA02-DFA0A04FC94B}">
              <ma14:wrappingTextBoxFlag xmlns:ma14="http://schemas.microsoft.com/office/mac/drawingml/2011/main" val="1"/>
            </a:ext>
          </a:extLst>
        </p:spPr>
        <p:txBody>
          <a:bodyPr/>
          <a:lstStyle/>
          <a:p>
            <a:pPr/>
            <a:r>
              <a:t>Key-value storages: DataStore</a:t>
            </a:r>
          </a:p>
        </p:txBody>
      </p:sp>
      <p:sp>
        <p:nvSpPr>
          <p:cNvPr id="434" name="Slide Number"/>
          <p:cNvSpPr txBox="1"/>
          <p:nvPr>
            <p:ph type="sldNum" sz="quarter" idx="2"/>
          </p:nvPr>
        </p:nvSpPr>
        <p:spPr>
          <a:xfrm>
            <a:off x="215857" y="5855666"/>
            <a:ext cx="819812"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Текст 23"/>
          <p:cNvSpPr/>
          <p:nvPr/>
        </p:nvSpPr>
        <p:spPr>
          <a:xfrm>
            <a:off x="982569" y="758738"/>
            <a:ext cx="9726295" cy="8239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3200">
                <a:solidFill>
                  <a:srgbClr val="000000"/>
                </a:solidFill>
              </a:defRPr>
            </a:lvl1pPr>
          </a:lstStyle>
          <a:p>
            <a:pPr/>
            <a:r>
              <a:t>Relational model</a:t>
            </a:r>
          </a:p>
        </p:txBody>
      </p:sp>
      <p:sp>
        <p:nvSpPr>
          <p:cNvPr id="437" name="Introduced by Edgar Frank Codd in 1970…"/>
          <p:cNvSpPr txBox="1"/>
          <p:nvPr>
            <p:ph type="body" idx="1"/>
          </p:nvPr>
        </p:nvSpPr>
        <p:spPr>
          <a:xfrm>
            <a:off x="982568" y="1978549"/>
            <a:ext cx="10558353" cy="4602890"/>
          </a:xfrm>
          <a:prstGeom prst="rect">
            <a:avLst/>
          </a:prstGeom>
        </p:spPr>
        <p:txBody>
          <a:bodyPr/>
          <a:lstStyle/>
          <a:p>
            <a:pPr>
              <a:defRPr sz="1800">
                <a:latin typeface="Proxima Nova"/>
                <a:ea typeface="Proxima Nova"/>
                <a:cs typeface="Proxima Nova"/>
                <a:sym typeface="Proxima Nova"/>
              </a:defRPr>
            </a:pPr>
            <a:r>
              <a:t>Introduced by Edgar Frank Codd in 1970</a:t>
            </a:r>
          </a:p>
          <a:p>
            <a:pPr>
              <a:defRPr sz="1800">
                <a:latin typeface="Proxima Nova"/>
                <a:ea typeface="Proxima Nova"/>
                <a:cs typeface="Proxima Nova"/>
                <a:sym typeface="Proxima Nova"/>
              </a:defRPr>
            </a:pPr>
            <a:r>
              <a:t>Structured data with relations (rows and columns) + operations with the data</a:t>
            </a:r>
          </a:p>
          <a:p>
            <a:pPr>
              <a:defRPr sz="1800">
                <a:latin typeface="Proxima Nova"/>
                <a:ea typeface="Proxima Nova"/>
                <a:cs typeface="Proxima Nova"/>
                <a:sym typeface="Proxima Nova"/>
              </a:defRPr>
            </a:pPr>
            <a:r>
              <a:t>Transactions and </a:t>
            </a:r>
            <a:r>
              <a:rPr u="sng">
                <a:solidFill>
                  <a:srgbClr val="0000EE"/>
                </a:solidFill>
                <a:hlinkClick r:id="rId2" invalidUrl="" action="" tgtFrame="" tooltip="" history="1" highlightClick="0" endSnd="0"/>
              </a:rPr>
              <a:t>ACID</a:t>
            </a:r>
            <a:r>
              <a:t> properties (Atomicity, Consistency, Isolation, Durability)</a:t>
            </a:r>
          </a:p>
          <a:p>
            <a:pPr>
              <a:defRPr sz="1800">
                <a:latin typeface="Proxima Nova"/>
                <a:ea typeface="Proxima Nova"/>
                <a:cs typeface="Proxima Nova"/>
                <a:sym typeface="Proxima Nova"/>
              </a:defRPr>
            </a:pPr>
            <a:r>
              <a:t>Constraints (domain constraints, key integrity, referential integrity)</a:t>
            </a:r>
          </a:p>
          <a:p>
            <a:pPr>
              <a:defRPr sz="1800">
                <a:latin typeface="Proxima Nova"/>
                <a:ea typeface="Proxima Nova"/>
                <a:cs typeface="Proxima Nova"/>
                <a:sym typeface="Proxima Nova"/>
              </a:defRPr>
            </a:pPr>
            <a:r>
              <a:rPr u="sng">
                <a:solidFill>
                  <a:srgbClr val="0000EE"/>
                </a:solidFill>
                <a:hlinkClick r:id="rId3" invalidUrl="" action="" tgtFrame="" tooltip="" history="1" highlightClick="0" endSnd="0"/>
              </a:rPr>
              <a:t>Indexes</a:t>
            </a:r>
            <a:r>
              <a:t> (B-trees)</a:t>
            </a:r>
          </a:p>
          <a:p>
            <a:pPr>
              <a:defRPr sz="1800">
                <a:latin typeface="Proxima Nova"/>
                <a:ea typeface="Proxima Nova"/>
                <a:cs typeface="Proxima Nova"/>
                <a:sym typeface="Proxima Nova"/>
              </a:defRPr>
            </a:pPr>
            <a:r>
              <a:rPr u="sng">
                <a:solidFill>
                  <a:srgbClr val="0000FF"/>
                </a:solidFill>
                <a:uFill>
                  <a:solidFill>
                    <a:srgbClr val="0000FF"/>
                  </a:solidFill>
                </a:uFill>
                <a:hlinkClick r:id="rId4" invalidUrl="" action="" tgtFrame="" tooltip="" history="1" highlightClick="0" endSnd="0"/>
              </a:rPr>
              <a:t>Normalization</a:t>
            </a:r>
            <a:endParaRPr>
              <a:solidFill>
                <a:srgbClr val="000000"/>
              </a:solidFill>
            </a:endParaRPr>
          </a:p>
          <a:p>
            <a:pPr>
              <a:defRPr sz="1800">
                <a:latin typeface="Proxima Nova"/>
                <a:ea typeface="Proxima Nova"/>
                <a:cs typeface="Proxima Nova"/>
                <a:sym typeface="Proxima Nova"/>
              </a:defRPr>
            </a:pPr>
            <a:r>
              <a:t>SQL (Structured Query Language)</a:t>
            </a:r>
          </a:p>
          <a:p>
            <a:pPr>
              <a:defRPr sz="1800">
                <a:latin typeface="Proxima Nova"/>
                <a:ea typeface="Proxima Nova"/>
                <a:cs typeface="Proxima Nova"/>
                <a:sym typeface="Proxima Nova"/>
              </a:defRPr>
            </a:pPr>
            <a:r>
              <a:t>Stored procedures and triggers</a:t>
            </a:r>
          </a:p>
        </p:txBody>
      </p:sp>
      <p:sp>
        <p:nvSpPr>
          <p:cNvPr id="438" name="Slide Number"/>
          <p:cNvSpPr txBox="1"/>
          <p:nvPr>
            <p:ph type="sldNum" sz="quarter" idx="2"/>
          </p:nvPr>
        </p:nvSpPr>
        <p:spPr>
          <a:xfrm>
            <a:off x="215857" y="5855666"/>
            <a:ext cx="825908"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Текст 23"/>
          <p:cNvSpPr/>
          <p:nvPr/>
        </p:nvSpPr>
        <p:spPr>
          <a:xfrm>
            <a:off x="982569" y="758738"/>
            <a:ext cx="9726295" cy="8239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3200">
                <a:solidFill>
                  <a:srgbClr val="000000"/>
                </a:solidFill>
              </a:defRPr>
            </a:lvl1pPr>
          </a:lstStyle>
          <a:p>
            <a:pPr/>
            <a:r>
              <a:t>SQL</a:t>
            </a:r>
          </a:p>
        </p:txBody>
      </p:sp>
      <p:sp>
        <p:nvSpPr>
          <p:cNvPr id="441" name="create table…"/>
          <p:cNvSpPr txBox="1"/>
          <p:nvPr>
            <p:ph type="body" idx="1"/>
          </p:nvPr>
        </p:nvSpPr>
        <p:spPr>
          <a:xfrm>
            <a:off x="982568" y="1978549"/>
            <a:ext cx="10558353" cy="4602890"/>
          </a:xfrm>
          <a:prstGeom prst="rect">
            <a:avLst/>
          </a:prstGeom>
        </p:spPr>
        <p:txBody>
          <a:bodyPr/>
          <a:lstStyle/>
          <a:p>
            <a:pPr>
              <a:defRPr sz="1800">
                <a:latin typeface="Proxima Nova"/>
                <a:ea typeface="Proxima Nova"/>
                <a:cs typeface="Proxima Nova"/>
                <a:sym typeface="Proxima Nova"/>
              </a:defRPr>
            </a:pPr>
            <a:r>
              <a:t>create table</a:t>
            </a:r>
          </a:p>
          <a:p>
            <a:pPr>
              <a:defRPr sz="1800">
                <a:latin typeface="Proxima Nova"/>
                <a:ea typeface="Proxima Nova"/>
                <a:cs typeface="Proxima Nova"/>
                <a:sym typeface="Proxima Nova"/>
              </a:defRPr>
            </a:pPr>
            <a:r>
              <a:t>insert</a:t>
            </a:r>
          </a:p>
          <a:p>
            <a:pPr>
              <a:defRPr sz="1800">
                <a:latin typeface="Proxima Nova"/>
                <a:ea typeface="Proxima Nova"/>
                <a:cs typeface="Proxima Nova"/>
                <a:sym typeface="Proxima Nova"/>
              </a:defRPr>
            </a:pPr>
            <a:r>
              <a:t>update</a:t>
            </a:r>
          </a:p>
          <a:p>
            <a:pPr>
              <a:defRPr sz="1800">
                <a:latin typeface="Proxima Nova"/>
                <a:ea typeface="Proxima Nova"/>
                <a:cs typeface="Proxima Nova"/>
                <a:sym typeface="Proxima Nova"/>
              </a:defRPr>
            </a:pPr>
            <a:r>
              <a:t>delete</a:t>
            </a:r>
          </a:p>
          <a:p>
            <a:pPr>
              <a:defRPr sz="1800">
                <a:latin typeface="Proxima Nova"/>
                <a:ea typeface="Proxima Nova"/>
                <a:cs typeface="Proxima Nova"/>
                <a:sym typeface="Proxima Nova"/>
              </a:defRPr>
            </a:pPr>
            <a:r>
              <a:t>select</a:t>
            </a:r>
          </a:p>
        </p:txBody>
      </p:sp>
      <p:sp>
        <p:nvSpPr>
          <p:cNvPr id="442" name="Slide Number"/>
          <p:cNvSpPr txBox="1"/>
          <p:nvPr>
            <p:ph type="sldNum" sz="quarter" idx="2"/>
          </p:nvPr>
        </p:nvSpPr>
        <p:spPr>
          <a:xfrm>
            <a:off x="215857" y="5855666"/>
            <a:ext cx="832613"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4" name="Image" descr="Image"/>
          <p:cNvPicPr>
            <a:picLocks noChangeAspect="1"/>
          </p:cNvPicPr>
          <p:nvPr/>
        </p:nvPicPr>
        <p:blipFill>
          <a:blip r:embed="rId2">
            <a:extLst/>
          </a:blip>
          <a:stretch>
            <a:fillRect/>
          </a:stretch>
        </p:blipFill>
        <p:spPr>
          <a:xfrm>
            <a:off x="-1" y="714696"/>
            <a:ext cx="12192001" cy="542785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Created by D. Richard Hipp in 2000…"/>
          <p:cNvSpPr txBox="1"/>
          <p:nvPr>
            <p:ph type="body" idx="1"/>
          </p:nvPr>
        </p:nvSpPr>
        <p:spPr>
          <a:xfrm>
            <a:off x="982568" y="1978549"/>
            <a:ext cx="10558353" cy="4602890"/>
          </a:xfrm>
          <a:prstGeom prst="rect">
            <a:avLst/>
          </a:prstGeom>
        </p:spPr>
        <p:txBody>
          <a:bodyPr/>
          <a:lstStyle/>
          <a:p>
            <a:pPr>
              <a:defRPr sz="1800">
                <a:latin typeface="Proxima Nova"/>
                <a:ea typeface="Proxima Nova"/>
                <a:cs typeface="Proxima Nova"/>
                <a:sym typeface="Proxima Nova"/>
              </a:defRPr>
            </a:pPr>
            <a:r>
              <a:t>Created by D. Richard Hipp in 2000</a:t>
            </a:r>
          </a:p>
          <a:p>
            <a:pPr>
              <a:defRPr sz="1800">
                <a:latin typeface="Proxima Nova"/>
                <a:ea typeface="Proxima Nova"/>
                <a:cs typeface="Proxima Nova"/>
                <a:sym typeface="Proxima Nova"/>
              </a:defRPr>
            </a:pPr>
            <a:r>
              <a:t>SQLite is a self-contained, file-based, and fully open-source RDBMS known for its portability, reliability, and strong performance even in low-memory environments. Its transactions are ACID-compliant, even in cases where the system crashes or undergoes a power outage.</a:t>
            </a:r>
          </a:p>
          <a:p>
            <a:pPr>
              <a:defRPr sz="1800">
                <a:latin typeface="Proxima Nova"/>
                <a:ea typeface="Proxima Nova"/>
                <a:cs typeface="Proxima Nova"/>
                <a:sym typeface="Proxima Nova"/>
              </a:defRPr>
            </a:pPr>
            <a:r>
              <a:t>Pros: small footprint, user-friendly, portable, in-memory db</a:t>
            </a:r>
          </a:p>
          <a:p>
            <a:pPr>
              <a:defRPr sz="1800">
                <a:latin typeface="Proxima Nova"/>
                <a:ea typeface="Proxima Nova"/>
                <a:cs typeface="Proxima Nova"/>
                <a:sym typeface="Proxima Nova"/>
              </a:defRPr>
            </a:pPr>
            <a:r>
              <a:t>When to use: embedded applications, disk access replacement, testing</a:t>
            </a:r>
          </a:p>
          <a:p>
            <a:pPr>
              <a:defRPr sz="1800">
                <a:latin typeface="Proxima Nova"/>
                <a:ea typeface="Proxima Nova"/>
                <a:cs typeface="Proxima Nova"/>
                <a:sym typeface="Proxima Nova"/>
              </a:defRPr>
            </a:pPr>
          </a:p>
        </p:txBody>
      </p:sp>
      <p:sp>
        <p:nvSpPr>
          <p:cNvPr id="447" name="Slide Number"/>
          <p:cNvSpPr txBox="1"/>
          <p:nvPr>
            <p:ph type="sldNum" sz="quarter" idx="2"/>
          </p:nvPr>
        </p:nvSpPr>
        <p:spPr>
          <a:xfrm>
            <a:off x="215857" y="5855666"/>
            <a:ext cx="794209"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8" name="Текст 23"/>
          <p:cNvSpPr/>
          <p:nvPr/>
        </p:nvSpPr>
        <p:spPr>
          <a:xfrm>
            <a:off x="982569" y="788619"/>
            <a:ext cx="9726295" cy="8239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3200">
                <a:solidFill>
                  <a:srgbClr val="000000"/>
                </a:solidFill>
              </a:defRPr>
            </a:lvl1pPr>
          </a:lstStyle>
          <a:p>
            <a:pPr/>
            <a:r>
              <a:t>SQLite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Created by D. Richard Hipp in 2000…"/>
          <p:cNvSpPr txBox="1"/>
          <p:nvPr>
            <p:ph type="body" idx="1"/>
          </p:nvPr>
        </p:nvSpPr>
        <p:spPr>
          <a:xfrm>
            <a:off x="982568" y="1978549"/>
            <a:ext cx="10558353" cy="4602890"/>
          </a:xfrm>
          <a:prstGeom prst="rect">
            <a:avLst/>
          </a:prstGeom>
        </p:spPr>
        <p:txBody>
          <a:bodyPr/>
          <a:lstStyle/>
          <a:p>
            <a:pPr>
              <a:defRPr sz="1800">
                <a:latin typeface="Proxima Nova"/>
                <a:ea typeface="Proxima Nova"/>
                <a:cs typeface="Proxima Nova"/>
                <a:sym typeface="Proxima Nova"/>
              </a:defRPr>
            </a:pPr>
            <a:r>
              <a:t>Created by D. Richard Hipp in 2000</a:t>
            </a:r>
          </a:p>
          <a:p>
            <a:pPr>
              <a:defRPr sz="1800">
                <a:latin typeface="Proxima Nova"/>
                <a:ea typeface="Proxima Nova"/>
                <a:cs typeface="Proxima Nova"/>
                <a:sym typeface="Proxima Nova"/>
              </a:defRPr>
            </a:pPr>
            <a:r>
              <a:t>SQLite is a self-contained, file-based, and fully open-source RDBMS known for its portability, reliability, and strong performance even in low-memory environments. Its transactions are ACID-compliant, even in cases where the system crashes or undergoes a power outage.</a:t>
            </a:r>
          </a:p>
          <a:p>
            <a:pPr>
              <a:defRPr sz="1800">
                <a:latin typeface="Proxima Nova"/>
                <a:ea typeface="Proxima Nova"/>
                <a:cs typeface="Proxima Nova"/>
                <a:sym typeface="Proxima Nova"/>
              </a:defRPr>
            </a:pPr>
            <a:r>
              <a:t>Pros: small footprint, user-friendly, portable, in-memory db</a:t>
            </a:r>
          </a:p>
          <a:p>
            <a:pPr>
              <a:defRPr sz="1800">
                <a:latin typeface="Proxima Nova"/>
                <a:ea typeface="Proxima Nova"/>
                <a:cs typeface="Proxima Nova"/>
                <a:sym typeface="Proxima Nova"/>
              </a:defRPr>
            </a:pPr>
            <a:r>
              <a:t>When to use: embedded applications, disk access replacement, testing</a:t>
            </a:r>
          </a:p>
          <a:p>
            <a:pPr>
              <a:defRPr sz="1800">
                <a:latin typeface="Proxima Nova"/>
                <a:ea typeface="Proxima Nova"/>
                <a:cs typeface="Proxima Nova"/>
                <a:sym typeface="Proxima Nova"/>
              </a:defRPr>
            </a:pPr>
            <a:r>
              <a:t>When not to use:</a:t>
            </a:r>
            <a:r>
              <a:rPr b="1"/>
              <a:t> big databases (&gt; 1TB),</a:t>
            </a:r>
            <a:r>
              <a:t> high write volumes, network access is required</a:t>
            </a:r>
          </a:p>
        </p:txBody>
      </p:sp>
      <p:sp>
        <p:nvSpPr>
          <p:cNvPr id="451" name="Slide Number"/>
          <p:cNvSpPr txBox="1"/>
          <p:nvPr>
            <p:ph type="sldNum" sz="quarter" idx="2"/>
          </p:nvPr>
        </p:nvSpPr>
        <p:spPr>
          <a:xfrm>
            <a:off x="215857" y="5855666"/>
            <a:ext cx="831394"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2" name="Текст 23"/>
          <p:cNvSpPr/>
          <p:nvPr/>
        </p:nvSpPr>
        <p:spPr>
          <a:xfrm>
            <a:off x="982569" y="788619"/>
            <a:ext cx="9726295" cy="8239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3200">
                <a:solidFill>
                  <a:srgbClr val="000000"/>
                </a:solidFill>
              </a:defRPr>
            </a:lvl1pPr>
          </a:lstStyle>
          <a:p>
            <a:pPr/>
            <a:r>
              <a:t>SQLite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Текст 23"/>
          <p:cNvSpPr/>
          <p:nvPr/>
        </p:nvSpPr>
        <p:spPr>
          <a:xfrm>
            <a:off x="982569" y="788619"/>
            <a:ext cx="9726295" cy="8239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3200">
                <a:solidFill>
                  <a:srgbClr val="000000"/>
                </a:solidFill>
              </a:defRPr>
            </a:lvl1pPr>
          </a:lstStyle>
          <a:p>
            <a:pPr/>
            <a:r>
              <a:t>SQLite</a:t>
            </a:r>
          </a:p>
        </p:txBody>
      </p:sp>
      <p:sp>
        <p:nvSpPr>
          <p:cNvPr id="455" name="Created by D. Richard Hipp in 2000…"/>
          <p:cNvSpPr txBox="1"/>
          <p:nvPr>
            <p:ph type="body" idx="1"/>
          </p:nvPr>
        </p:nvSpPr>
        <p:spPr>
          <a:xfrm>
            <a:off x="982568" y="1978549"/>
            <a:ext cx="10558353" cy="4602890"/>
          </a:xfrm>
          <a:prstGeom prst="rect">
            <a:avLst/>
          </a:prstGeom>
        </p:spPr>
        <p:txBody>
          <a:bodyPr/>
          <a:lstStyle/>
          <a:p>
            <a:pPr>
              <a:defRPr sz="1800">
                <a:latin typeface="Proxima Nova"/>
                <a:ea typeface="Proxima Nova"/>
                <a:cs typeface="Proxima Nova"/>
                <a:sym typeface="Proxima Nova"/>
              </a:defRPr>
            </a:pPr>
            <a:r>
              <a:t>Created by D. Richard Hipp in 2000</a:t>
            </a:r>
          </a:p>
          <a:p>
            <a:pPr>
              <a:defRPr sz="1800">
                <a:latin typeface="Proxima Nova"/>
                <a:ea typeface="Proxima Nova"/>
                <a:cs typeface="Proxima Nova"/>
                <a:sym typeface="Proxima Nova"/>
              </a:defRPr>
            </a:pPr>
            <a:r>
              <a:t>SQLite is a self-contained, file-based, and fully open-source RDBMS known for its portability, reliability, and strong performance even in low-memory environments. Its transactions are ACID-compliant, even in cases where the system crashes or undergoes a power outage.</a:t>
            </a:r>
          </a:p>
          <a:p>
            <a:pPr>
              <a:defRPr sz="1800">
                <a:latin typeface="Proxima Nova"/>
                <a:ea typeface="Proxima Nova"/>
                <a:cs typeface="Proxima Nova"/>
                <a:sym typeface="Proxima Nova"/>
              </a:defRPr>
            </a:pPr>
            <a:r>
              <a:t>Pros: small footprint, user-friendly, portable, in-memory db</a:t>
            </a:r>
          </a:p>
          <a:p>
            <a:pPr>
              <a:defRPr sz="1800">
                <a:latin typeface="Proxima Nova"/>
                <a:ea typeface="Proxima Nova"/>
                <a:cs typeface="Proxima Nova"/>
                <a:sym typeface="Proxima Nova"/>
              </a:defRPr>
            </a:pPr>
            <a:r>
              <a:t>When to use: embedded applications, disk access replacement, testing</a:t>
            </a:r>
          </a:p>
          <a:p>
            <a:pPr>
              <a:defRPr sz="1800">
                <a:latin typeface="Proxima Nova"/>
                <a:ea typeface="Proxima Nova"/>
                <a:cs typeface="Proxima Nova"/>
                <a:sym typeface="Proxima Nova"/>
              </a:defRPr>
            </a:pPr>
            <a:r>
              <a:t>When not to use:</a:t>
            </a:r>
            <a:r>
              <a:rPr b="1"/>
              <a:t> big databases (&gt; 1TB),</a:t>
            </a:r>
            <a:r>
              <a:t> high write volumes, network access is required</a:t>
            </a:r>
          </a:p>
          <a:p>
            <a:pPr>
              <a:defRPr sz="1800">
                <a:latin typeface="Proxima Nova"/>
                <a:ea typeface="Proxima Nova"/>
                <a:cs typeface="Proxima Nova"/>
                <a:sym typeface="Proxima Nova"/>
              </a:defRPr>
            </a:pPr>
            <a:r>
              <a:t>SQLite has </a:t>
            </a:r>
            <a:r>
              <a:rPr b="1"/>
              <a:t>10x more </a:t>
            </a:r>
            <a:r>
              <a:t>test code than source code: ≈1200 tests vs ≈120 source files, 80 Mb test code vs 8 Mb source code</a:t>
            </a:r>
          </a:p>
        </p:txBody>
      </p:sp>
      <p:sp>
        <p:nvSpPr>
          <p:cNvPr id="456" name="Slide Number"/>
          <p:cNvSpPr txBox="1"/>
          <p:nvPr>
            <p:ph type="sldNum" sz="quarter" idx="2"/>
          </p:nvPr>
        </p:nvSpPr>
        <p:spPr>
          <a:xfrm>
            <a:off x="215857" y="5855666"/>
            <a:ext cx="832613"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What are the sources to read from?…"/>
          <p:cNvSpPr txBox="1"/>
          <p:nvPr>
            <p:ph type="body" idx="1"/>
          </p:nvPr>
        </p:nvSpPr>
        <p:spPr>
          <a:prstGeom prst="rect">
            <a:avLst/>
          </a:prstGeom>
        </p:spPr>
        <p:txBody>
          <a:bodyPr/>
          <a:lstStyle/>
          <a:p>
            <a:pPr>
              <a:defRPr sz="1800">
                <a:latin typeface="Proxima Nova"/>
                <a:ea typeface="Proxima Nova"/>
                <a:cs typeface="Proxima Nova"/>
                <a:sym typeface="Proxima Nova"/>
              </a:defRPr>
            </a:pPr>
            <a:r>
              <a:t>What are the sources to read from?</a:t>
            </a:r>
          </a:p>
          <a:p>
            <a:pPr>
              <a:defRPr sz="1800">
                <a:latin typeface="Proxima Nova"/>
                <a:ea typeface="Proxima Nova"/>
                <a:cs typeface="Proxima Nova"/>
                <a:sym typeface="Proxima Nova"/>
              </a:defRPr>
            </a:pPr>
            <a:r>
              <a:t>What are the destinations to write to?</a:t>
            </a:r>
          </a:p>
          <a:p>
            <a:pPr>
              <a:defRPr sz="1800">
                <a:latin typeface="Proxima Nova"/>
                <a:ea typeface="Proxima Nova"/>
                <a:cs typeface="Proxima Nova"/>
                <a:sym typeface="Proxima Nova"/>
              </a:defRPr>
            </a:pPr>
            <a:r>
              <a:t>What Android SDK suggests as typical ways to store data?</a:t>
            </a:r>
          </a:p>
          <a:p>
            <a:pPr>
              <a:defRPr sz="1800">
                <a:latin typeface="Proxima Nova"/>
                <a:ea typeface="Proxima Nova"/>
                <a:cs typeface="Proxima Nova"/>
                <a:sym typeface="Proxima Nova"/>
              </a:defRPr>
            </a:pPr>
            <a:r>
              <a:t>What about data exchange between apps?</a:t>
            </a:r>
          </a:p>
        </p:txBody>
      </p:sp>
      <p:sp>
        <p:nvSpPr>
          <p:cNvPr id="324"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Questions to Android</a:t>
            </a:r>
          </a:p>
        </p:txBody>
      </p:sp>
      <p:sp>
        <p:nvSpPr>
          <p:cNvPr id="325" name="Slide Number"/>
          <p:cNvSpPr txBox="1"/>
          <p:nvPr>
            <p:ph type="sldNum" sz="quarter" idx="2"/>
          </p:nvPr>
        </p:nvSpPr>
        <p:spPr>
          <a:xfrm>
            <a:off x="215857" y="5855666"/>
            <a:ext cx="468073"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Текст 23"/>
          <p:cNvSpPr/>
          <p:nvPr/>
        </p:nvSpPr>
        <p:spPr>
          <a:xfrm>
            <a:off x="982569" y="788619"/>
            <a:ext cx="9726295" cy="8239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3200">
                <a:solidFill>
                  <a:srgbClr val="000000"/>
                </a:solidFill>
              </a:defRPr>
            </a:lvl1pPr>
          </a:lstStyle>
          <a:p>
            <a:pPr/>
            <a:r>
              <a:t>DB-Engines Ranking</a:t>
            </a:r>
          </a:p>
        </p:txBody>
      </p:sp>
      <p:sp>
        <p:nvSpPr>
          <p:cNvPr id="459" name="Slide Number"/>
          <p:cNvSpPr txBox="1"/>
          <p:nvPr>
            <p:ph type="sldNum" sz="quarter" idx="2"/>
          </p:nvPr>
        </p:nvSpPr>
        <p:spPr>
          <a:xfrm>
            <a:off x="215857" y="5855666"/>
            <a:ext cx="846025"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0" name="Image" descr="Image"/>
          <p:cNvPicPr>
            <a:picLocks noChangeAspect="1"/>
          </p:cNvPicPr>
          <p:nvPr/>
        </p:nvPicPr>
        <p:blipFill>
          <a:blip r:embed="rId2">
            <a:extLst/>
          </a:blip>
          <a:stretch>
            <a:fillRect/>
          </a:stretch>
        </p:blipFill>
        <p:spPr>
          <a:xfrm>
            <a:off x="1574405" y="1524724"/>
            <a:ext cx="8542623" cy="515307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2">
            <a:extLst/>
          </a:blip>
          <a:stretch>
            <a:fillRect/>
          </a:stretch>
        </p:blipFill>
        <p:spPr>
          <a:xfrm>
            <a:off x="3167229" y="764115"/>
            <a:ext cx="5857542" cy="550608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Текст 23"/>
          <p:cNvSpPr/>
          <p:nvPr/>
        </p:nvSpPr>
        <p:spPr>
          <a:xfrm>
            <a:off x="982569" y="788619"/>
            <a:ext cx="9726295" cy="8239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3200">
                <a:solidFill>
                  <a:srgbClr val="000000"/>
                </a:solidFill>
              </a:defRPr>
            </a:lvl1pPr>
          </a:lstStyle>
          <a:p>
            <a:pPr/>
            <a:r>
              <a:t>SQLite</a:t>
            </a:r>
          </a:p>
        </p:txBody>
      </p:sp>
      <p:sp>
        <p:nvSpPr>
          <p:cNvPr id="465" name="Created by D. Richard Hipp in 2000…"/>
          <p:cNvSpPr txBox="1"/>
          <p:nvPr>
            <p:ph type="body" idx="1"/>
          </p:nvPr>
        </p:nvSpPr>
        <p:spPr>
          <a:xfrm>
            <a:off x="982568" y="1978549"/>
            <a:ext cx="10558353" cy="4602890"/>
          </a:xfrm>
          <a:prstGeom prst="rect">
            <a:avLst/>
          </a:prstGeom>
        </p:spPr>
        <p:txBody>
          <a:bodyPr/>
          <a:lstStyle/>
          <a:p>
            <a:pPr>
              <a:defRPr sz="1800">
                <a:latin typeface="Proxima Nova"/>
                <a:ea typeface="Proxima Nova"/>
                <a:cs typeface="Proxima Nova"/>
                <a:sym typeface="Proxima Nova"/>
              </a:defRPr>
            </a:pPr>
            <a:r>
              <a:t>Created by D. Richard Hipp in 2000</a:t>
            </a:r>
          </a:p>
          <a:p>
            <a:pPr>
              <a:defRPr sz="1800">
                <a:latin typeface="Proxima Nova"/>
                <a:ea typeface="Proxima Nova"/>
                <a:cs typeface="Proxima Nova"/>
                <a:sym typeface="Proxima Nova"/>
              </a:defRPr>
            </a:pPr>
            <a:r>
              <a:t>SQLite is a self-contained, file-based, and fully open-source RDBMS known for its portability, reliability, and strong performance even in low-memory environments. Its transactions are ACID-compliant, even in cases where the system crashes or undergoes a power outage.</a:t>
            </a:r>
          </a:p>
          <a:p>
            <a:pPr>
              <a:defRPr sz="1800">
                <a:latin typeface="Proxima Nova"/>
                <a:ea typeface="Proxima Nova"/>
                <a:cs typeface="Proxima Nova"/>
                <a:sym typeface="Proxima Nova"/>
              </a:defRPr>
            </a:pPr>
            <a:r>
              <a:t>Pros: small footprint, user-friendly, portable, in-memory db</a:t>
            </a:r>
          </a:p>
          <a:p>
            <a:pPr>
              <a:defRPr sz="1800">
                <a:latin typeface="Proxima Nova"/>
                <a:ea typeface="Proxima Nova"/>
                <a:cs typeface="Proxima Nova"/>
                <a:sym typeface="Proxima Nova"/>
              </a:defRPr>
            </a:pPr>
            <a:r>
              <a:t>When to use: embedded applications, disk access replacement, testing</a:t>
            </a:r>
          </a:p>
          <a:p>
            <a:pPr>
              <a:defRPr sz="1800">
                <a:latin typeface="Proxima Nova"/>
                <a:ea typeface="Proxima Nova"/>
                <a:cs typeface="Proxima Nova"/>
                <a:sym typeface="Proxima Nova"/>
              </a:defRPr>
            </a:pPr>
            <a:r>
              <a:t>When not to use:</a:t>
            </a:r>
            <a:r>
              <a:rPr b="1"/>
              <a:t> big databases (&gt; 1TB),</a:t>
            </a:r>
            <a:r>
              <a:t> high write volumes, network access is required</a:t>
            </a:r>
          </a:p>
          <a:p>
            <a:pPr>
              <a:defRPr sz="1800">
                <a:latin typeface="Proxima Nova"/>
                <a:ea typeface="Proxima Nova"/>
                <a:cs typeface="Proxima Nova"/>
                <a:sym typeface="Proxima Nova"/>
              </a:defRPr>
            </a:pPr>
            <a:r>
              <a:t>SQLite has </a:t>
            </a:r>
            <a:r>
              <a:rPr b="1"/>
              <a:t>10x more </a:t>
            </a:r>
            <a:r>
              <a:t>test code than source code: ≈1200 tests vs ≈120 source files, 80 Mb test code vs 8 Mb source code</a:t>
            </a:r>
          </a:p>
        </p:txBody>
      </p:sp>
      <p:sp>
        <p:nvSpPr>
          <p:cNvPr id="466" name="Slide Number"/>
          <p:cNvSpPr txBox="1"/>
          <p:nvPr>
            <p:ph type="sldNum" sz="quarter" idx="2"/>
          </p:nvPr>
        </p:nvSpPr>
        <p:spPr>
          <a:xfrm>
            <a:off x="215857" y="5855666"/>
            <a:ext cx="833833"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Fast…"/>
          <p:cNvSpPr txBox="1"/>
          <p:nvPr>
            <p:ph type="body" idx="1"/>
          </p:nvPr>
        </p:nvSpPr>
        <p:spPr>
          <a:prstGeom prst="rect">
            <a:avLst/>
          </a:prstGeom>
        </p:spPr>
        <p:txBody>
          <a:bodyPr/>
          <a:lstStyle/>
          <a:p>
            <a:pPr>
              <a:defRPr sz="1800">
                <a:latin typeface="Proxima Nova"/>
                <a:ea typeface="Proxima Nova"/>
                <a:cs typeface="Proxima Nova"/>
                <a:sym typeface="Proxima Nova"/>
              </a:defRPr>
            </a:pPr>
            <a:r>
              <a:t>Fast</a:t>
            </a:r>
          </a:p>
          <a:p>
            <a:pPr>
              <a:defRPr sz="1800">
                <a:latin typeface="Proxima Nova"/>
                <a:ea typeface="Proxima Nova"/>
                <a:cs typeface="Proxima Nova"/>
                <a:sym typeface="Proxima Nova"/>
              </a:defRPr>
            </a:pPr>
            <a:r>
              <a:t>Fully async</a:t>
            </a:r>
          </a:p>
          <a:p>
            <a:pPr>
              <a:defRPr sz="1800">
                <a:latin typeface="Proxima Nova"/>
                <a:ea typeface="Proxima Nova"/>
                <a:cs typeface="Proxima Nova"/>
                <a:sym typeface="Proxima Nova"/>
              </a:defRPr>
            </a:pPr>
            <a:r>
              <a:t>Configurable (WAL)</a:t>
            </a:r>
          </a:p>
          <a:p>
            <a:pPr>
              <a:defRPr sz="1800">
                <a:latin typeface="Proxima Nova"/>
                <a:ea typeface="Proxima Nova"/>
                <a:cs typeface="Proxima Nova"/>
                <a:sym typeface="Proxima Nova"/>
              </a:defRPr>
            </a:pPr>
            <a:r>
              <a:t>Manually written queries</a:t>
            </a:r>
          </a:p>
          <a:p>
            <a:pPr>
              <a:defRPr sz="1800">
                <a:latin typeface="Proxima Nova"/>
                <a:ea typeface="Proxima Nova"/>
                <a:cs typeface="Proxima Nova"/>
                <a:sym typeface="Proxima Nova"/>
              </a:defRPr>
            </a:pPr>
            <a:r>
              <a:t>Migrations</a:t>
            </a:r>
          </a:p>
          <a:p>
            <a:pPr>
              <a:defRPr sz="1800">
                <a:latin typeface="Proxima Nova"/>
                <a:ea typeface="Proxima Nova"/>
                <a:cs typeface="Proxima Nova"/>
                <a:sym typeface="Proxima Nova"/>
              </a:defRPr>
            </a:pPr>
            <a:r>
              <a:t>Overhead to open</a:t>
            </a:r>
          </a:p>
          <a:p>
            <a:pPr>
              <a:defRPr sz="1800">
                <a:latin typeface="Proxima Nova"/>
                <a:ea typeface="Proxima Nova"/>
                <a:cs typeface="Proxima Nova"/>
                <a:sym typeface="Proxima Nova"/>
              </a:defRPr>
            </a:pPr>
            <a:r>
              <a:t>Plumbing to Rx/Flow</a:t>
            </a:r>
          </a:p>
        </p:txBody>
      </p:sp>
      <p:sp>
        <p:nvSpPr>
          <p:cNvPr id="469"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SQLite vs SharedPreferences</a:t>
            </a:r>
          </a:p>
        </p:txBody>
      </p:sp>
      <p:sp>
        <p:nvSpPr>
          <p:cNvPr id="470" name="Slide Number"/>
          <p:cNvSpPr txBox="1"/>
          <p:nvPr>
            <p:ph type="sldNum" sz="quarter" idx="2"/>
          </p:nvPr>
        </p:nvSpPr>
        <p:spPr>
          <a:xfrm>
            <a:off x="215857" y="5855666"/>
            <a:ext cx="825908"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quot;Baked into&quot; the Android runtime. Not JDBC, but own API to learn.…"/>
          <p:cNvSpPr txBox="1"/>
          <p:nvPr>
            <p:ph type="body" idx="1"/>
          </p:nvPr>
        </p:nvSpPr>
        <p:spPr>
          <a:prstGeom prst="rect">
            <a:avLst/>
          </a:prstGeom>
        </p:spPr>
        <p:txBody>
          <a:bodyPr/>
          <a:lstStyle/>
          <a:p>
            <a:pPr>
              <a:defRPr sz="1800">
                <a:latin typeface="Proxima Nova"/>
                <a:ea typeface="Proxima Nova"/>
                <a:cs typeface="Proxima Nova"/>
                <a:sym typeface="Proxima Nova"/>
              </a:defRPr>
            </a:pPr>
            <a:r>
              <a:t>"Baked into" the Android runtime. Not JDBC, but own API to learn.</a:t>
            </a:r>
          </a:p>
          <a:p>
            <a:pPr>
              <a:defRPr sz="1800">
                <a:latin typeface="Proxima Nova"/>
                <a:ea typeface="Proxima Nova"/>
                <a:cs typeface="Proxima Nova"/>
                <a:sym typeface="Proxima Nova"/>
              </a:defRPr>
            </a:pPr>
          </a:p>
          <a:p>
            <a:pPr>
              <a:defRPr sz="1800">
                <a:latin typeface="Proxima Nova"/>
                <a:ea typeface="Proxima Nova"/>
                <a:cs typeface="Proxima Nova"/>
                <a:sym typeface="Proxima Nova"/>
              </a:defRPr>
            </a:pPr>
            <a:r>
              <a:t>SQLiteOpenHelper</a:t>
            </a:r>
          </a:p>
          <a:p>
            <a:pPr>
              <a:defRPr sz="1800">
                <a:latin typeface="Proxima Nova"/>
                <a:ea typeface="Proxima Nova"/>
                <a:cs typeface="Proxima Nova"/>
                <a:sym typeface="Proxima Nova"/>
              </a:defRPr>
            </a:pPr>
            <a:r>
              <a:t>- Create a database</a:t>
            </a:r>
          </a:p>
          <a:p>
            <a:pPr>
              <a:defRPr sz="1800">
                <a:latin typeface="Proxima Nova"/>
                <a:ea typeface="Proxima Nova"/>
                <a:cs typeface="Proxima Nova"/>
                <a:sym typeface="Proxima Nova"/>
              </a:defRPr>
            </a:pPr>
            <a:r>
              <a:t>- Upgrade a database (change schema)</a:t>
            </a:r>
          </a:p>
        </p:txBody>
      </p:sp>
      <p:sp>
        <p:nvSpPr>
          <p:cNvPr id="473"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SQLite in Android</a:t>
            </a:r>
          </a:p>
        </p:txBody>
      </p:sp>
      <p:sp>
        <p:nvSpPr>
          <p:cNvPr id="474" name="Slide Number"/>
          <p:cNvSpPr txBox="1"/>
          <p:nvPr>
            <p:ph type="sldNum" sz="quarter" idx="2"/>
          </p:nvPr>
        </p:nvSpPr>
        <p:spPr>
          <a:xfrm>
            <a:off x="215857" y="5855666"/>
            <a:ext cx="832004"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object FeedReaderContract {…"/>
          <p:cNvSpPr txBox="1"/>
          <p:nvPr>
            <p:ph type="body" idx="1"/>
          </p:nvPr>
        </p:nvSpPr>
        <p:spPr>
          <a:xfrm>
            <a:off x="982568" y="1978549"/>
            <a:ext cx="10226865" cy="4673639"/>
          </a:xfrm>
          <a:prstGeom prst="rect">
            <a:avLst/>
          </a:prstGeom>
        </p:spPr>
        <p:txBody>
          <a:bodyPr/>
          <a:lstStyle/>
          <a:p>
            <a:pPr defTabSz="425195">
              <a:lnSpc>
                <a:spcPts val="3700"/>
              </a:lnSpc>
              <a:spcBef>
                <a:spcPts val="0"/>
              </a:spcBef>
              <a:defRPr sz="1395">
                <a:solidFill>
                  <a:srgbClr val="37474F"/>
                </a:solidFill>
                <a:latin typeface="Times Roman"/>
                <a:ea typeface="Times Roman"/>
                <a:cs typeface="Times Roman"/>
                <a:sym typeface="Times Roman"/>
              </a:defRPr>
            </a:pPr>
            <a:r>
              <a:rPr>
                <a:solidFill>
                  <a:srgbClr val="3F51B5"/>
                </a:solidFill>
              </a:rPr>
              <a:t>object</a:t>
            </a:r>
            <a:r>
              <a:t> FeedReaderContract {</a:t>
            </a:r>
          </a:p>
          <a:p>
            <a:pPr defTabSz="425195">
              <a:lnSpc>
                <a:spcPts val="3700"/>
              </a:lnSpc>
              <a:spcBef>
                <a:spcPts val="0"/>
              </a:spcBef>
              <a:defRPr sz="1395">
                <a:solidFill>
                  <a:srgbClr val="D81B60"/>
                </a:solidFill>
                <a:latin typeface="Times Roman"/>
                <a:ea typeface="Times Roman"/>
                <a:cs typeface="Times Roman"/>
                <a:sym typeface="Times Roman"/>
              </a:defRPr>
            </a:pPr>
            <a:r>
              <a:rPr>
                <a:solidFill>
                  <a:srgbClr val="37474F"/>
                </a:solidFill>
              </a:rPr>
              <a:t>    </a:t>
            </a:r>
            <a:r>
              <a:t>// Table contents are grouped together in an anonymous object.</a:t>
            </a:r>
            <a:endParaRPr>
              <a:solidFill>
                <a:srgbClr val="37474F"/>
              </a:solidFill>
            </a:endParaRPr>
          </a:p>
          <a:p>
            <a:pPr defTabSz="425195">
              <a:lnSpc>
                <a:spcPts val="3700"/>
              </a:lnSpc>
              <a:spcBef>
                <a:spcPts val="0"/>
              </a:spcBef>
              <a:defRPr sz="1395">
                <a:solidFill>
                  <a:srgbClr val="37474F"/>
                </a:solidFill>
                <a:latin typeface="Times Roman"/>
                <a:ea typeface="Times Roman"/>
                <a:cs typeface="Times Roman"/>
                <a:sym typeface="Times Roman"/>
              </a:defRPr>
            </a:pPr>
            <a:r>
              <a:t>    </a:t>
            </a:r>
            <a:r>
              <a:rPr>
                <a:solidFill>
                  <a:srgbClr val="3F51B5"/>
                </a:solidFill>
              </a:rPr>
              <a:t>object</a:t>
            </a:r>
            <a:r>
              <a:t> FeedEntry : BaseColumns {</a:t>
            </a:r>
          </a:p>
          <a:p>
            <a:pPr defTabSz="425195">
              <a:lnSpc>
                <a:spcPts val="3700"/>
              </a:lnSpc>
              <a:spcBef>
                <a:spcPts val="0"/>
              </a:spcBef>
              <a:defRPr sz="1395">
                <a:solidFill>
                  <a:srgbClr val="37474F"/>
                </a:solidFill>
                <a:latin typeface="Times Roman"/>
                <a:ea typeface="Times Roman"/>
                <a:cs typeface="Times Roman"/>
                <a:sym typeface="Times Roman"/>
              </a:defRPr>
            </a:pPr>
            <a:r>
              <a:t>        </a:t>
            </a:r>
            <a:r>
              <a:rPr>
                <a:solidFill>
                  <a:srgbClr val="3F51B5"/>
                </a:solidFill>
              </a:rPr>
              <a:t>const</a:t>
            </a:r>
            <a:r>
              <a:t> </a:t>
            </a:r>
            <a:r>
              <a:rPr>
                <a:solidFill>
                  <a:srgbClr val="3F51B5"/>
                </a:solidFill>
              </a:rPr>
              <a:t>val</a:t>
            </a:r>
            <a:r>
              <a:t> TABLE_NAME = </a:t>
            </a:r>
            <a:r>
              <a:rPr>
                <a:solidFill>
                  <a:srgbClr val="388E3C"/>
                </a:solidFill>
              </a:rPr>
              <a:t>"entry"</a:t>
            </a:r>
          </a:p>
          <a:p>
            <a:pPr defTabSz="425195">
              <a:lnSpc>
                <a:spcPts val="3700"/>
              </a:lnSpc>
              <a:spcBef>
                <a:spcPts val="0"/>
              </a:spcBef>
              <a:defRPr sz="1395">
                <a:solidFill>
                  <a:srgbClr val="37474F"/>
                </a:solidFill>
                <a:latin typeface="Times Roman"/>
                <a:ea typeface="Times Roman"/>
                <a:cs typeface="Times Roman"/>
                <a:sym typeface="Times Roman"/>
              </a:defRPr>
            </a:pPr>
            <a:r>
              <a:t>        </a:t>
            </a:r>
            <a:r>
              <a:rPr>
                <a:solidFill>
                  <a:srgbClr val="3F51B5"/>
                </a:solidFill>
              </a:rPr>
              <a:t>const</a:t>
            </a:r>
            <a:r>
              <a:t> </a:t>
            </a:r>
            <a:r>
              <a:rPr>
                <a:solidFill>
                  <a:srgbClr val="3F51B5"/>
                </a:solidFill>
              </a:rPr>
              <a:t>val</a:t>
            </a:r>
            <a:r>
              <a:t> COLUMN_NAME_TITLE = </a:t>
            </a:r>
            <a:r>
              <a:rPr>
                <a:solidFill>
                  <a:srgbClr val="388E3C"/>
                </a:solidFill>
              </a:rPr>
              <a:t>"title"</a:t>
            </a:r>
          </a:p>
          <a:p>
            <a:pPr defTabSz="425195">
              <a:lnSpc>
                <a:spcPts val="3700"/>
              </a:lnSpc>
              <a:spcBef>
                <a:spcPts val="0"/>
              </a:spcBef>
              <a:defRPr sz="1395">
                <a:solidFill>
                  <a:srgbClr val="37474F"/>
                </a:solidFill>
                <a:latin typeface="Times Roman"/>
                <a:ea typeface="Times Roman"/>
                <a:cs typeface="Times Roman"/>
                <a:sym typeface="Times Roman"/>
              </a:defRPr>
            </a:pPr>
            <a:r>
              <a:t>        </a:t>
            </a:r>
            <a:r>
              <a:rPr>
                <a:solidFill>
                  <a:srgbClr val="3F51B5"/>
                </a:solidFill>
              </a:rPr>
              <a:t>const</a:t>
            </a:r>
            <a:r>
              <a:t> </a:t>
            </a:r>
            <a:r>
              <a:rPr>
                <a:solidFill>
                  <a:srgbClr val="3F51B5"/>
                </a:solidFill>
              </a:rPr>
              <a:t>val</a:t>
            </a:r>
            <a:r>
              <a:t> COLUMN_NAME_SUBTITLE = </a:t>
            </a:r>
            <a:r>
              <a:rPr>
                <a:solidFill>
                  <a:srgbClr val="388E3C"/>
                </a:solidFill>
              </a:rPr>
              <a:t>"subtitle"</a:t>
            </a:r>
          </a:p>
          <a:p>
            <a:pPr defTabSz="425195">
              <a:lnSpc>
                <a:spcPts val="3700"/>
              </a:lnSpc>
              <a:spcBef>
                <a:spcPts val="0"/>
              </a:spcBef>
              <a:defRPr sz="1395">
                <a:solidFill>
                  <a:srgbClr val="37474F"/>
                </a:solidFill>
                <a:latin typeface="Times Roman"/>
                <a:ea typeface="Times Roman"/>
                <a:cs typeface="Times Roman"/>
                <a:sym typeface="Times Roman"/>
              </a:defRPr>
            </a:pPr>
            <a:r>
              <a:t>    }</a:t>
            </a:r>
          </a:p>
          <a:p>
            <a:pPr defTabSz="425195">
              <a:lnSpc>
                <a:spcPts val="3700"/>
              </a:lnSpc>
              <a:spcBef>
                <a:spcPts val="0"/>
              </a:spcBef>
              <a:defRPr sz="1395">
                <a:solidFill>
                  <a:srgbClr val="37474F"/>
                </a:solidFill>
                <a:latin typeface="Times Roman"/>
                <a:ea typeface="Times Roman"/>
                <a:cs typeface="Times Roman"/>
                <a:sym typeface="Times Roman"/>
              </a:defRPr>
            </a:pPr>
            <a:r>
              <a:t>}</a:t>
            </a:r>
          </a:p>
          <a:p>
            <a:pPr defTabSz="850391">
              <a:spcBef>
                <a:spcPts val="900"/>
              </a:spcBef>
              <a:defRPr sz="1674">
                <a:latin typeface="Proxima Nova"/>
                <a:ea typeface="Proxima Nova"/>
                <a:cs typeface="Proxima Nova"/>
                <a:sym typeface="Proxima Nova"/>
              </a:defRPr>
            </a:pPr>
          </a:p>
          <a:p>
            <a:pPr defTabSz="425195">
              <a:lnSpc>
                <a:spcPts val="3700"/>
              </a:lnSpc>
              <a:spcBef>
                <a:spcPts val="0"/>
              </a:spcBef>
              <a:defRPr sz="1395">
                <a:solidFill>
                  <a:srgbClr val="37474F"/>
                </a:solidFill>
                <a:latin typeface="Times Roman"/>
                <a:ea typeface="Times Roman"/>
                <a:cs typeface="Times Roman"/>
                <a:sym typeface="Times Roman"/>
              </a:defRPr>
            </a:pPr>
            <a:r>
              <a:rPr>
                <a:solidFill>
                  <a:srgbClr val="3F51B5"/>
                </a:solidFill>
              </a:rPr>
              <a:t>private</a:t>
            </a:r>
            <a:r>
              <a:t> </a:t>
            </a:r>
            <a:r>
              <a:rPr>
                <a:solidFill>
                  <a:srgbClr val="3F51B5"/>
                </a:solidFill>
              </a:rPr>
              <a:t>const</a:t>
            </a:r>
            <a:r>
              <a:t> </a:t>
            </a:r>
            <a:r>
              <a:rPr>
                <a:solidFill>
                  <a:srgbClr val="3F51B5"/>
                </a:solidFill>
              </a:rPr>
              <a:t>val</a:t>
            </a:r>
            <a:r>
              <a:t> SQL_CREATE_ENTRIES =</a:t>
            </a:r>
          </a:p>
          <a:p>
            <a:pPr defTabSz="425195">
              <a:lnSpc>
                <a:spcPts val="3700"/>
              </a:lnSpc>
              <a:spcBef>
                <a:spcPts val="0"/>
              </a:spcBef>
              <a:defRPr sz="1395">
                <a:solidFill>
                  <a:srgbClr val="388E3C"/>
                </a:solidFill>
                <a:latin typeface="Times Roman"/>
                <a:ea typeface="Times Roman"/>
                <a:cs typeface="Times Roman"/>
                <a:sym typeface="Times Roman"/>
              </a:defRPr>
            </a:pPr>
            <a:r>
              <a:rPr>
                <a:solidFill>
                  <a:srgbClr val="37474F"/>
                </a:solidFill>
              </a:rPr>
              <a:t>        </a:t>
            </a:r>
            <a:r>
              <a:t>"CREATE TABLE </a:t>
            </a:r>
            <a:r>
              <a:rPr>
                <a:solidFill>
                  <a:srgbClr val="C53929"/>
                </a:solidFill>
              </a:rPr>
              <a:t>${</a:t>
            </a:r>
            <a:r>
              <a:t>FeedEntry</a:t>
            </a:r>
            <a:r>
              <a:rPr>
                <a:solidFill>
                  <a:srgbClr val="37474F"/>
                </a:solidFill>
              </a:rPr>
              <a:t>.</a:t>
            </a:r>
            <a:r>
              <a:t>TABLE_NAME</a:t>
            </a:r>
            <a:r>
              <a:rPr>
                <a:solidFill>
                  <a:srgbClr val="C53929"/>
                </a:solidFill>
              </a:rPr>
              <a:t>}</a:t>
            </a:r>
            <a:r>
              <a:t> ("</a:t>
            </a:r>
            <a:r>
              <a:rPr>
                <a:solidFill>
                  <a:srgbClr val="37474F"/>
                </a:solidFill>
              </a:rPr>
              <a:t> +</a:t>
            </a:r>
            <a:endParaRPr>
              <a:solidFill>
                <a:srgbClr val="37474F"/>
              </a:solidFill>
            </a:endParaRPr>
          </a:p>
          <a:p>
            <a:pPr defTabSz="425195">
              <a:lnSpc>
                <a:spcPts val="3700"/>
              </a:lnSpc>
              <a:spcBef>
                <a:spcPts val="0"/>
              </a:spcBef>
              <a:defRPr sz="1395">
                <a:solidFill>
                  <a:srgbClr val="388E3C"/>
                </a:solidFill>
                <a:latin typeface="Times Roman"/>
                <a:ea typeface="Times Roman"/>
                <a:cs typeface="Times Roman"/>
                <a:sym typeface="Times Roman"/>
              </a:defRPr>
            </a:pPr>
            <a:r>
              <a:rPr>
                <a:solidFill>
                  <a:srgbClr val="37474F"/>
                </a:solidFill>
              </a:rPr>
              <a:t>                </a:t>
            </a:r>
            <a:r>
              <a:t>"</a:t>
            </a:r>
            <a:r>
              <a:rPr>
                <a:solidFill>
                  <a:srgbClr val="C53929"/>
                </a:solidFill>
              </a:rPr>
              <a:t>${</a:t>
            </a:r>
            <a:r>
              <a:t>BaseColumns</a:t>
            </a:r>
            <a:r>
              <a:rPr>
                <a:solidFill>
                  <a:srgbClr val="37474F"/>
                </a:solidFill>
              </a:rPr>
              <a:t>.</a:t>
            </a:r>
            <a:r>
              <a:t>_ID</a:t>
            </a:r>
            <a:r>
              <a:rPr>
                <a:solidFill>
                  <a:srgbClr val="C53929"/>
                </a:solidFill>
              </a:rPr>
              <a:t>}</a:t>
            </a:r>
            <a:r>
              <a:t> INTEGER PRIMARY KEY,"</a:t>
            </a:r>
            <a:r>
              <a:rPr>
                <a:solidFill>
                  <a:srgbClr val="37474F"/>
                </a:solidFill>
              </a:rPr>
              <a:t> +</a:t>
            </a:r>
            <a:endParaRPr>
              <a:solidFill>
                <a:srgbClr val="37474F"/>
              </a:solidFill>
            </a:endParaRPr>
          </a:p>
          <a:p>
            <a:pPr defTabSz="425195">
              <a:lnSpc>
                <a:spcPts val="3700"/>
              </a:lnSpc>
              <a:spcBef>
                <a:spcPts val="0"/>
              </a:spcBef>
              <a:defRPr sz="1395">
                <a:solidFill>
                  <a:srgbClr val="388E3C"/>
                </a:solidFill>
                <a:latin typeface="Times Roman"/>
                <a:ea typeface="Times Roman"/>
                <a:cs typeface="Times Roman"/>
                <a:sym typeface="Times Roman"/>
              </a:defRPr>
            </a:pPr>
            <a:r>
              <a:rPr>
                <a:solidFill>
                  <a:srgbClr val="37474F"/>
                </a:solidFill>
              </a:rPr>
              <a:t>                </a:t>
            </a:r>
            <a:r>
              <a:t>"</a:t>
            </a:r>
            <a:r>
              <a:rPr>
                <a:solidFill>
                  <a:srgbClr val="C53929"/>
                </a:solidFill>
              </a:rPr>
              <a:t>${</a:t>
            </a:r>
            <a:r>
              <a:t>FeedEntry</a:t>
            </a:r>
            <a:r>
              <a:rPr>
                <a:solidFill>
                  <a:srgbClr val="37474F"/>
                </a:solidFill>
              </a:rPr>
              <a:t>.</a:t>
            </a:r>
            <a:r>
              <a:t>COLUMN_NAME_TITLE</a:t>
            </a:r>
            <a:r>
              <a:rPr>
                <a:solidFill>
                  <a:srgbClr val="C53929"/>
                </a:solidFill>
              </a:rPr>
              <a:t>}</a:t>
            </a:r>
            <a:r>
              <a:t> TEXT,"</a:t>
            </a:r>
            <a:r>
              <a:rPr>
                <a:solidFill>
                  <a:srgbClr val="37474F"/>
                </a:solidFill>
              </a:rPr>
              <a:t> +</a:t>
            </a:r>
            <a:endParaRPr>
              <a:solidFill>
                <a:srgbClr val="37474F"/>
              </a:solidFill>
            </a:endParaRPr>
          </a:p>
          <a:p>
            <a:pPr defTabSz="425195">
              <a:lnSpc>
                <a:spcPts val="3700"/>
              </a:lnSpc>
              <a:spcBef>
                <a:spcPts val="0"/>
              </a:spcBef>
              <a:defRPr sz="1395">
                <a:solidFill>
                  <a:srgbClr val="388E3C"/>
                </a:solidFill>
                <a:latin typeface="Times Roman"/>
                <a:ea typeface="Times Roman"/>
                <a:cs typeface="Times Roman"/>
                <a:sym typeface="Times Roman"/>
              </a:defRPr>
            </a:pPr>
            <a:r>
              <a:rPr>
                <a:solidFill>
                  <a:srgbClr val="37474F"/>
                </a:solidFill>
              </a:rPr>
              <a:t>                </a:t>
            </a:r>
            <a:r>
              <a:t>"</a:t>
            </a:r>
            <a:r>
              <a:rPr>
                <a:solidFill>
                  <a:srgbClr val="C53929"/>
                </a:solidFill>
              </a:rPr>
              <a:t>${</a:t>
            </a:r>
            <a:r>
              <a:t>FeedEntry</a:t>
            </a:r>
            <a:r>
              <a:rPr>
                <a:solidFill>
                  <a:srgbClr val="37474F"/>
                </a:solidFill>
              </a:rPr>
              <a:t>.</a:t>
            </a:r>
            <a:r>
              <a:t>COLUMN_NAME_SUBTITLE</a:t>
            </a:r>
            <a:r>
              <a:rPr>
                <a:solidFill>
                  <a:srgbClr val="C53929"/>
                </a:solidFill>
              </a:rPr>
              <a:t>}</a:t>
            </a:r>
            <a:r>
              <a:t> TEXT)"</a:t>
            </a:r>
            <a:endParaRPr>
              <a:solidFill>
                <a:srgbClr val="37474F"/>
              </a:solidFill>
            </a:endParaRPr>
          </a:p>
          <a:p>
            <a:pPr defTabSz="425195">
              <a:lnSpc>
                <a:spcPts val="3700"/>
              </a:lnSpc>
              <a:spcBef>
                <a:spcPts val="0"/>
              </a:spcBef>
              <a:defRPr sz="1395">
                <a:solidFill>
                  <a:srgbClr val="37474F"/>
                </a:solidFill>
                <a:latin typeface="Times Roman"/>
                <a:ea typeface="Times Roman"/>
                <a:cs typeface="Times Roman"/>
                <a:sym typeface="Times Roman"/>
              </a:defRPr>
            </a:pPr>
            <a:r>
              <a:rPr>
                <a:solidFill>
                  <a:srgbClr val="3F51B5"/>
                </a:solidFill>
              </a:rPr>
              <a:t>private</a:t>
            </a:r>
            <a:r>
              <a:t> </a:t>
            </a:r>
            <a:r>
              <a:rPr>
                <a:solidFill>
                  <a:srgbClr val="3F51B5"/>
                </a:solidFill>
              </a:rPr>
              <a:t>const</a:t>
            </a:r>
            <a:r>
              <a:t> </a:t>
            </a:r>
            <a:r>
              <a:rPr>
                <a:solidFill>
                  <a:srgbClr val="3F51B5"/>
                </a:solidFill>
              </a:rPr>
              <a:t>val</a:t>
            </a:r>
            <a:r>
              <a:t> SQL_DELETE_ENTRIES =</a:t>
            </a:r>
          </a:p>
          <a:p>
            <a:pPr defTabSz="425195">
              <a:lnSpc>
                <a:spcPts val="3700"/>
              </a:lnSpc>
              <a:spcBef>
                <a:spcPts val="0"/>
              </a:spcBef>
              <a:defRPr sz="1395">
                <a:solidFill>
                  <a:srgbClr val="388E3C"/>
                </a:solidFill>
                <a:latin typeface="Times Roman"/>
                <a:ea typeface="Times Roman"/>
                <a:cs typeface="Times Roman"/>
                <a:sym typeface="Times Roman"/>
              </a:defRPr>
            </a:pPr>
            <a:r>
              <a:rPr>
                <a:solidFill>
                  <a:srgbClr val="37474F"/>
                </a:solidFill>
              </a:rPr>
              <a:t>        </a:t>
            </a:r>
            <a:r>
              <a:t>"DROP TABLE IF EXISTS </a:t>
            </a:r>
            <a:r>
              <a:rPr>
                <a:solidFill>
                  <a:srgbClr val="C53929"/>
                </a:solidFill>
              </a:rPr>
              <a:t>${</a:t>
            </a:r>
            <a:r>
              <a:t>FeedEntry</a:t>
            </a:r>
            <a:r>
              <a:rPr>
                <a:solidFill>
                  <a:srgbClr val="37474F"/>
                </a:solidFill>
              </a:rPr>
              <a:t>.</a:t>
            </a:r>
            <a:r>
              <a:t>TABLE_NAME</a:t>
            </a:r>
            <a:r>
              <a:rPr>
                <a:solidFill>
                  <a:srgbClr val="C53929"/>
                </a:solidFill>
              </a:rPr>
              <a:t>}</a:t>
            </a:r>
            <a:r>
              <a:t>"</a:t>
            </a:r>
            <a:endParaRPr>
              <a:solidFill>
                <a:srgbClr val="37474F"/>
              </a:solidFill>
            </a:endParaRPr>
          </a:p>
        </p:txBody>
      </p:sp>
      <p:sp>
        <p:nvSpPr>
          <p:cNvPr id="477"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SQLite usage example</a:t>
            </a:r>
          </a:p>
        </p:txBody>
      </p:sp>
      <p:sp>
        <p:nvSpPr>
          <p:cNvPr id="478" name="Slide Number"/>
          <p:cNvSpPr txBox="1"/>
          <p:nvPr>
            <p:ph type="sldNum" sz="quarter" idx="2"/>
          </p:nvPr>
        </p:nvSpPr>
        <p:spPr>
          <a:xfrm>
            <a:off x="215857" y="5855666"/>
            <a:ext cx="838709"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class FeedReaderDbHelper(context: Context): SQLiteOpenHelper(…"/>
          <p:cNvSpPr txBox="1"/>
          <p:nvPr>
            <p:ph type="body" idx="1"/>
          </p:nvPr>
        </p:nvSpPr>
        <p:spPr>
          <a:xfrm>
            <a:off x="982568" y="1978549"/>
            <a:ext cx="10226865" cy="4673639"/>
          </a:xfrm>
          <a:prstGeom prst="rect">
            <a:avLst/>
          </a:prstGeom>
        </p:spPr>
        <p:txBody>
          <a:bodyPr/>
          <a:lstStyle/>
          <a:p>
            <a:pPr defTabSz="411479">
              <a:lnSpc>
                <a:spcPts val="3600"/>
              </a:lnSpc>
              <a:spcBef>
                <a:spcPts val="0"/>
              </a:spcBef>
              <a:defRPr sz="1350">
                <a:solidFill>
                  <a:srgbClr val="37474F"/>
                </a:solidFill>
                <a:latin typeface="Times Roman"/>
                <a:ea typeface="Times Roman"/>
                <a:cs typeface="Times Roman"/>
                <a:sym typeface="Times Roman"/>
              </a:defRPr>
            </a:pPr>
            <a:r>
              <a:rPr>
                <a:solidFill>
                  <a:srgbClr val="3F51B5"/>
                </a:solidFill>
              </a:rPr>
              <a:t>class</a:t>
            </a:r>
            <a:r>
              <a:t> FeedReaderDbHelper(context: Context): SQLiteOpenHelper(</a:t>
            </a:r>
          </a:p>
          <a:p>
            <a:pPr defTabSz="411479">
              <a:lnSpc>
                <a:spcPts val="3600"/>
              </a:lnSpc>
              <a:spcBef>
                <a:spcPts val="0"/>
              </a:spcBef>
              <a:defRPr sz="1350">
                <a:solidFill>
                  <a:srgbClr val="37474F"/>
                </a:solidFill>
                <a:latin typeface="Times Roman"/>
                <a:ea typeface="Times Roman"/>
                <a:cs typeface="Times Roman"/>
                <a:sym typeface="Times Roman"/>
              </a:defRPr>
            </a:pPr>
            <a:r>
              <a:t>        context, DATABASE_NAME, </a:t>
            </a:r>
            <a:r>
              <a:rPr>
                <a:solidFill>
                  <a:srgbClr val="3F51B5"/>
                </a:solidFill>
              </a:rPr>
              <a:t>null</a:t>
            </a:r>
            <a:r>
              <a:t>, DATABASE_VERSION</a:t>
            </a:r>
          </a:p>
          <a:p>
            <a:pPr defTabSz="411479">
              <a:lnSpc>
                <a:spcPts val="3600"/>
              </a:lnSpc>
              <a:spcBef>
                <a:spcPts val="0"/>
              </a:spcBef>
              <a:defRPr sz="1350">
                <a:solidFill>
                  <a:srgbClr val="37474F"/>
                </a:solidFill>
                <a:latin typeface="Times Roman"/>
                <a:ea typeface="Times Roman"/>
                <a:cs typeface="Times Roman"/>
                <a:sym typeface="Times Roman"/>
              </a:defRPr>
            </a:pPr>
            <a:r>
              <a:t>) {</a:t>
            </a:r>
          </a:p>
          <a:p>
            <a:pPr defTabSz="411479">
              <a:lnSpc>
                <a:spcPts val="3600"/>
              </a:lnSpc>
              <a:spcBef>
                <a:spcPts val="0"/>
              </a:spcBef>
              <a:defRPr sz="1350">
                <a:solidFill>
                  <a:srgbClr val="37474F"/>
                </a:solidFill>
                <a:latin typeface="Times Roman"/>
                <a:ea typeface="Times Roman"/>
                <a:cs typeface="Times Roman"/>
                <a:sym typeface="Times Roman"/>
              </a:defRPr>
            </a:pPr>
            <a:r>
              <a:t>    </a:t>
            </a:r>
            <a:r>
              <a:rPr>
                <a:solidFill>
                  <a:srgbClr val="3F51B5"/>
                </a:solidFill>
              </a:rPr>
              <a:t>override</a:t>
            </a:r>
            <a:r>
              <a:t> </a:t>
            </a:r>
            <a:r>
              <a:rPr>
                <a:solidFill>
                  <a:srgbClr val="3F51B5"/>
                </a:solidFill>
              </a:rPr>
              <a:t>fun</a:t>
            </a:r>
            <a:r>
              <a:t> onCreate(db: SQLiteDatabase) {</a:t>
            </a:r>
          </a:p>
          <a:p>
            <a:pPr defTabSz="411479">
              <a:lnSpc>
                <a:spcPts val="3600"/>
              </a:lnSpc>
              <a:spcBef>
                <a:spcPts val="0"/>
              </a:spcBef>
              <a:defRPr sz="1350">
                <a:solidFill>
                  <a:srgbClr val="37474F"/>
                </a:solidFill>
                <a:latin typeface="Times Roman"/>
                <a:ea typeface="Times Roman"/>
                <a:cs typeface="Times Roman"/>
                <a:sym typeface="Times Roman"/>
              </a:defRPr>
            </a:pPr>
            <a:r>
              <a:t>        db.execSQL(SQL_CREATE_ENTRIES)</a:t>
            </a:r>
          </a:p>
          <a:p>
            <a:pPr defTabSz="411479">
              <a:lnSpc>
                <a:spcPts val="3600"/>
              </a:lnSpc>
              <a:spcBef>
                <a:spcPts val="0"/>
              </a:spcBef>
              <a:defRPr sz="1350">
                <a:solidFill>
                  <a:srgbClr val="37474F"/>
                </a:solidFill>
                <a:latin typeface="Times Roman"/>
                <a:ea typeface="Times Roman"/>
                <a:cs typeface="Times Roman"/>
                <a:sym typeface="Times Roman"/>
              </a:defRPr>
            </a:pPr>
            <a:r>
              <a:t>    }</a:t>
            </a:r>
          </a:p>
          <a:p>
            <a:pPr defTabSz="411479">
              <a:lnSpc>
                <a:spcPts val="3600"/>
              </a:lnSpc>
              <a:spcBef>
                <a:spcPts val="0"/>
              </a:spcBef>
              <a:defRPr sz="1350">
                <a:solidFill>
                  <a:srgbClr val="37474F"/>
                </a:solidFill>
                <a:latin typeface="Times Roman"/>
                <a:ea typeface="Times Roman"/>
                <a:cs typeface="Times Roman"/>
                <a:sym typeface="Times Roman"/>
              </a:defRPr>
            </a:pPr>
            <a:r>
              <a:t>    </a:t>
            </a:r>
            <a:r>
              <a:rPr>
                <a:solidFill>
                  <a:srgbClr val="3F51B5"/>
                </a:solidFill>
              </a:rPr>
              <a:t>override</a:t>
            </a:r>
            <a:r>
              <a:t> </a:t>
            </a:r>
            <a:r>
              <a:rPr>
                <a:solidFill>
                  <a:srgbClr val="3F51B5"/>
                </a:solidFill>
              </a:rPr>
              <a:t>fun</a:t>
            </a:r>
            <a:r>
              <a:t> onUpgrade(</a:t>
            </a:r>
          </a:p>
          <a:p>
            <a:pPr defTabSz="411479">
              <a:lnSpc>
                <a:spcPts val="3600"/>
              </a:lnSpc>
              <a:spcBef>
                <a:spcPts val="0"/>
              </a:spcBef>
              <a:defRPr sz="1350">
                <a:solidFill>
                  <a:srgbClr val="37474F"/>
                </a:solidFill>
                <a:latin typeface="Times Roman"/>
                <a:ea typeface="Times Roman"/>
                <a:cs typeface="Times Roman"/>
                <a:sym typeface="Times Roman"/>
              </a:defRPr>
            </a:pPr>
            <a:r>
              <a:t>            db: SQLiteDatabase,</a:t>
            </a:r>
          </a:p>
          <a:p>
            <a:pPr defTabSz="411479">
              <a:lnSpc>
                <a:spcPts val="3600"/>
              </a:lnSpc>
              <a:spcBef>
                <a:spcPts val="0"/>
              </a:spcBef>
              <a:defRPr sz="1350">
                <a:solidFill>
                  <a:srgbClr val="37474F"/>
                </a:solidFill>
                <a:latin typeface="Times Roman"/>
                <a:ea typeface="Times Roman"/>
                <a:cs typeface="Times Roman"/>
                <a:sym typeface="Times Roman"/>
              </a:defRPr>
            </a:pPr>
            <a:r>
              <a:t>            oldVersion: Int,</a:t>
            </a:r>
          </a:p>
          <a:p>
            <a:pPr defTabSz="411479">
              <a:lnSpc>
                <a:spcPts val="3600"/>
              </a:lnSpc>
              <a:spcBef>
                <a:spcPts val="0"/>
              </a:spcBef>
              <a:defRPr sz="1350">
                <a:solidFill>
                  <a:srgbClr val="37474F"/>
                </a:solidFill>
                <a:latin typeface="Times Roman"/>
                <a:ea typeface="Times Roman"/>
                <a:cs typeface="Times Roman"/>
                <a:sym typeface="Times Roman"/>
              </a:defRPr>
            </a:pPr>
            <a:r>
              <a:t>            newVersion: Int</a:t>
            </a:r>
          </a:p>
          <a:p>
            <a:pPr defTabSz="411479">
              <a:lnSpc>
                <a:spcPts val="3600"/>
              </a:lnSpc>
              <a:spcBef>
                <a:spcPts val="0"/>
              </a:spcBef>
              <a:defRPr sz="1350">
                <a:solidFill>
                  <a:srgbClr val="37474F"/>
                </a:solidFill>
                <a:latin typeface="Times Roman"/>
                <a:ea typeface="Times Roman"/>
                <a:cs typeface="Times Roman"/>
                <a:sym typeface="Times Roman"/>
              </a:defRPr>
            </a:pPr>
            <a:r>
              <a:t>    ) {</a:t>
            </a:r>
          </a:p>
          <a:p>
            <a:pPr defTabSz="411479">
              <a:lnSpc>
                <a:spcPts val="3600"/>
              </a:lnSpc>
              <a:spcBef>
                <a:spcPts val="0"/>
              </a:spcBef>
              <a:defRPr sz="1350">
                <a:solidFill>
                  <a:srgbClr val="D81B60"/>
                </a:solidFill>
                <a:latin typeface="Times Roman"/>
                <a:ea typeface="Times Roman"/>
                <a:cs typeface="Times Roman"/>
                <a:sym typeface="Times Roman"/>
              </a:defRPr>
            </a:pPr>
            <a:r>
              <a:rPr>
                <a:solidFill>
                  <a:srgbClr val="37474F"/>
                </a:solidFill>
              </a:rPr>
              <a:t>        </a:t>
            </a:r>
            <a:r>
              <a:t>// This database is only a cache for online data,</a:t>
            </a:r>
            <a:endParaRPr>
              <a:solidFill>
                <a:srgbClr val="37474F"/>
              </a:solidFill>
            </a:endParaRPr>
          </a:p>
          <a:p>
            <a:pPr defTabSz="411479">
              <a:lnSpc>
                <a:spcPts val="3600"/>
              </a:lnSpc>
              <a:spcBef>
                <a:spcPts val="0"/>
              </a:spcBef>
              <a:defRPr sz="1350">
                <a:solidFill>
                  <a:srgbClr val="D81B60"/>
                </a:solidFill>
                <a:latin typeface="Times Roman"/>
                <a:ea typeface="Times Roman"/>
                <a:cs typeface="Times Roman"/>
                <a:sym typeface="Times Roman"/>
              </a:defRPr>
            </a:pPr>
            <a:r>
              <a:rPr>
                <a:solidFill>
                  <a:srgbClr val="37474F"/>
                </a:solidFill>
              </a:rPr>
              <a:t>        </a:t>
            </a:r>
            <a:r>
              <a:t>// so its upgrade policy is to simply to discard the data and start over</a:t>
            </a:r>
            <a:endParaRPr>
              <a:solidFill>
                <a:srgbClr val="37474F"/>
              </a:solidFill>
            </a:endParaRPr>
          </a:p>
          <a:p>
            <a:pPr defTabSz="411479">
              <a:lnSpc>
                <a:spcPts val="3600"/>
              </a:lnSpc>
              <a:spcBef>
                <a:spcPts val="0"/>
              </a:spcBef>
              <a:defRPr sz="1350">
                <a:solidFill>
                  <a:srgbClr val="37474F"/>
                </a:solidFill>
                <a:latin typeface="Times Roman"/>
                <a:ea typeface="Times Roman"/>
                <a:cs typeface="Times Roman"/>
                <a:sym typeface="Times Roman"/>
              </a:defRPr>
            </a:pPr>
            <a:r>
              <a:t>        db.execSQL(SQL_DELETE_ENTRIES)</a:t>
            </a:r>
          </a:p>
          <a:p>
            <a:pPr defTabSz="411479">
              <a:lnSpc>
                <a:spcPts val="3600"/>
              </a:lnSpc>
              <a:spcBef>
                <a:spcPts val="0"/>
              </a:spcBef>
              <a:defRPr sz="1350">
                <a:solidFill>
                  <a:srgbClr val="37474F"/>
                </a:solidFill>
                <a:latin typeface="Times Roman"/>
                <a:ea typeface="Times Roman"/>
                <a:cs typeface="Times Roman"/>
                <a:sym typeface="Times Roman"/>
              </a:defRPr>
            </a:pPr>
            <a:r>
              <a:t>        onCreate(db)</a:t>
            </a:r>
          </a:p>
          <a:p>
            <a:pPr defTabSz="411479">
              <a:lnSpc>
                <a:spcPts val="3600"/>
              </a:lnSpc>
              <a:spcBef>
                <a:spcPts val="0"/>
              </a:spcBef>
              <a:defRPr sz="1350">
                <a:solidFill>
                  <a:srgbClr val="37474F"/>
                </a:solidFill>
                <a:latin typeface="Times Roman"/>
                <a:ea typeface="Times Roman"/>
                <a:cs typeface="Times Roman"/>
                <a:sym typeface="Times Roman"/>
              </a:defRPr>
            </a:pPr>
            <a:r>
              <a:t>    }</a:t>
            </a:r>
          </a:p>
          <a:p>
            <a:pPr defTabSz="411479">
              <a:lnSpc>
                <a:spcPts val="3600"/>
              </a:lnSpc>
              <a:spcBef>
                <a:spcPts val="0"/>
              </a:spcBef>
              <a:defRPr sz="1350">
                <a:solidFill>
                  <a:srgbClr val="37474F"/>
                </a:solidFill>
                <a:latin typeface="Times Roman"/>
                <a:ea typeface="Times Roman"/>
                <a:cs typeface="Times Roman"/>
                <a:sym typeface="Times Roman"/>
              </a:defRPr>
            </a:pPr>
          </a:p>
        </p:txBody>
      </p:sp>
      <p:sp>
        <p:nvSpPr>
          <p:cNvPr id="481"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SQLiteOpenHelper</a:t>
            </a:r>
          </a:p>
        </p:txBody>
      </p:sp>
      <p:sp>
        <p:nvSpPr>
          <p:cNvPr id="482" name="Slide Number"/>
          <p:cNvSpPr txBox="1"/>
          <p:nvPr>
            <p:ph type="sldNum" sz="quarter" idx="2"/>
          </p:nvPr>
        </p:nvSpPr>
        <p:spPr>
          <a:xfrm>
            <a:off x="215857" y="5855666"/>
            <a:ext cx="838709"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3" name="override fun onDowngrade(…"/>
          <p:cNvSpPr txBox="1"/>
          <p:nvPr/>
        </p:nvSpPr>
        <p:spPr>
          <a:xfrm>
            <a:off x="6456305" y="1702821"/>
            <a:ext cx="10226865" cy="467363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ts val="4000"/>
              </a:lnSpc>
              <a:defRPr sz="1500">
                <a:solidFill>
                  <a:srgbClr val="37474F"/>
                </a:solidFill>
                <a:latin typeface="Times Roman"/>
                <a:ea typeface="Times Roman"/>
                <a:cs typeface="Times Roman"/>
                <a:sym typeface="Times Roman"/>
              </a:defRPr>
            </a:pPr>
          </a:p>
          <a:p>
            <a:pPr defTabSz="457200">
              <a:lnSpc>
                <a:spcPts val="4000"/>
              </a:lnSpc>
              <a:defRPr sz="1500">
                <a:solidFill>
                  <a:srgbClr val="37474F"/>
                </a:solidFill>
                <a:latin typeface="Times Roman"/>
                <a:ea typeface="Times Roman"/>
                <a:cs typeface="Times Roman"/>
                <a:sym typeface="Times Roman"/>
              </a:defRPr>
            </a:pPr>
            <a:r>
              <a:t>    </a:t>
            </a:r>
            <a:r>
              <a:rPr>
                <a:solidFill>
                  <a:srgbClr val="3F51B5"/>
                </a:solidFill>
              </a:rPr>
              <a:t>override</a:t>
            </a:r>
            <a:r>
              <a:t> </a:t>
            </a:r>
            <a:r>
              <a:rPr>
                <a:solidFill>
                  <a:srgbClr val="3F51B5"/>
                </a:solidFill>
              </a:rPr>
              <a:t>fun</a:t>
            </a:r>
            <a:r>
              <a:t> onDowngrade(</a:t>
            </a:r>
          </a:p>
          <a:p>
            <a:pPr defTabSz="457200">
              <a:lnSpc>
                <a:spcPts val="4000"/>
              </a:lnSpc>
              <a:defRPr sz="1500">
                <a:solidFill>
                  <a:srgbClr val="37474F"/>
                </a:solidFill>
                <a:latin typeface="Times Roman"/>
                <a:ea typeface="Times Roman"/>
                <a:cs typeface="Times Roman"/>
                <a:sym typeface="Times Roman"/>
              </a:defRPr>
            </a:pPr>
            <a:r>
              <a:t>            db: SQLiteDatabase,</a:t>
            </a:r>
          </a:p>
          <a:p>
            <a:pPr defTabSz="457200">
              <a:lnSpc>
                <a:spcPts val="4000"/>
              </a:lnSpc>
              <a:defRPr sz="1500">
                <a:solidFill>
                  <a:srgbClr val="37474F"/>
                </a:solidFill>
                <a:latin typeface="Times Roman"/>
                <a:ea typeface="Times Roman"/>
                <a:cs typeface="Times Roman"/>
                <a:sym typeface="Times Roman"/>
              </a:defRPr>
            </a:pPr>
            <a:r>
              <a:t>            oldVersion: Int,</a:t>
            </a:r>
          </a:p>
          <a:p>
            <a:pPr defTabSz="457200">
              <a:lnSpc>
                <a:spcPts val="4000"/>
              </a:lnSpc>
              <a:defRPr sz="1500">
                <a:solidFill>
                  <a:srgbClr val="37474F"/>
                </a:solidFill>
                <a:latin typeface="Times Roman"/>
                <a:ea typeface="Times Roman"/>
                <a:cs typeface="Times Roman"/>
                <a:sym typeface="Times Roman"/>
              </a:defRPr>
            </a:pPr>
            <a:r>
              <a:t>            newVersion: Int</a:t>
            </a:r>
          </a:p>
          <a:p>
            <a:pPr defTabSz="457200">
              <a:lnSpc>
                <a:spcPts val="4000"/>
              </a:lnSpc>
              <a:defRPr sz="1500">
                <a:solidFill>
                  <a:srgbClr val="37474F"/>
                </a:solidFill>
                <a:latin typeface="Times Roman"/>
                <a:ea typeface="Times Roman"/>
                <a:cs typeface="Times Roman"/>
                <a:sym typeface="Times Roman"/>
              </a:defRPr>
            </a:pPr>
            <a:r>
              <a:t>    ) {</a:t>
            </a:r>
          </a:p>
          <a:p>
            <a:pPr defTabSz="457200">
              <a:lnSpc>
                <a:spcPts val="4000"/>
              </a:lnSpc>
              <a:defRPr sz="1500">
                <a:solidFill>
                  <a:srgbClr val="37474F"/>
                </a:solidFill>
                <a:latin typeface="Times Roman"/>
                <a:ea typeface="Times Roman"/>
                <a:cs typeface="Times Roman"/>
                <a:sym typeface="Times Roman"/>
              </a:defRPr>
            </a:pPr>
            <a:r>
              <a:t>        onUpgrade(db, oldVersion, newVersion)</a:t>
            </a:r>
          </a:p>
          <a:p>
            <a:pPr defTabSz="457200">
              <a:lnSpc>
                <a:spcPts val="4000"/>
              </a:lnSpc>
              <a:defRPr sz="1500">
                <a:solidFill>
                  <a:srgbClr val="37474F"/>
                </a:solidFill>
                <a:latin typeface="Times Roman"/>
                <a:ea typeface="Times Roman"/>
                <a:cs typeface="Times Roman"/>
                <a:sym typeface="Times Roman"/>
              </a:defRPr>
            </a:pPr>
            <a:r>
              <a:t>    }</a:t>
            </a:r>
          </a:p>
          <a:p>
            <a:pPr defTabSz="457200">
              <a:lnSpc>
                <a:spcPts val="4000"/>
              </a:lnSpc>
              <a:defRPr sz="1500">
                <a:solidFill>
                  <a:srgbClr val="3F51B5"/>
                </a:solidFill>
                <a:latin typeface="Times Roman"/>
                <a:ea typeface="Times Roman"/>
                <a:cs typeface="Times Roman"/>
                <a:sym typeface="Times Roman"/>
              </a:defRPr>
            </a:pPr>
            <a:r>
              <a:rPr>
                <a:solidFill>
                  <a:srgbClr val="37474F"/>
                </a:solidFill>
              </a:rPr>
              <a:t>    </a:t>
            </a:r>
            <a:r>
              <a:t>companion</a:t>
            </a:r>
            <a:r>
              <a:rPr>
                <a:solidFill>
                  <a:srgbClr val="37474F"/>
                </a:solidFill>
              </a:rPr>
              <a:t> </a:t>
            </a:r>
            <a:r>
              <a:t>object</a:t>
            </a:r>
            <a:r>
              <a:rPr>
                <a:solidFill>
                  <a:srgbClr val="37474F"/>
                </a:solidFill>
              </a:rPr>
              <a:t> {</a:t>
            </a:r>
            <a:endParaRPr>
              <a:solidFill>
                <a:srgbClr val="37474F"/>
              </a:solidFill>
            </a:endParaRPr>
          </a:p>
          <a:p>
            <a:pPr defTabSz="457200">
              <a:lnSpc>
                <a:spcPts val="4000"/>
              </a:lnSpc>
              <a:defRPr sz="1500">
                <a:solidFill>
                  <a:srgbClr val="D81B60"/>
                </a:solidFill>
                <a:latin typeface="Times Roman"/>
                <a:ea typeface="Times Roman"/>
                <a:cs typeface="Times Roman"/>
                <a:sym typeface="Times Roman"/>
              </a:defRPr>
            </a:pPr>
            <a:r>
              <a:rPr>
                <a:solidFill>
                  <a:srgbClr val="37474F"/>
                </a:solidFill>
              </a:rPr>
              <a:t>        </a:t>
            </a:r>
            <a:r>
              <a:t>// If you change the database schema,</a:t>
            </a:r>
            <a:endParaRPr>
              <a:solidFill>
                <a:srgbClr val="37474F"/>
              </a:solidFill>
            </a:endParaRPr>
          </a:p>
          <a:p>
            <a:pPr defTabSz="457200">
              <a:lnSpc>
                <a:spcPts val="4000"/>
              </a:lnSpc>
              <a:defRPr sz="1500">
                <a:solidFill>
                  <a:srgbClr val="D81B60"/>
                </a:solidFill>
                <a:latin typeface="Times Roman"/>
                <a:ea typeface="Times Roman"/>
                <a:cs typeface="Times Roman"/>
                <a:sym typeface="Times Roman"/>
              </a:defRPr>
            </a:pPr>
            <a:r>
              <a:rPr>
                <a:solidFill>
                  <a:srgbClr val="37474F"/>
                </a:solidFill>
              </a:rPr>
              <a:t>        </a:t>
            </a:r>
            <a:r>
              <a:t>// you must increment the database version.</a:t>
            </a:r>
            <a:endParaRPr>
              <a:solidFill>
                <a:srgbClr val="37474F"/>
              </a:solidFill>
            </a:endParaRPr>
          </a:p>
          <a:p>
            <a:pPr defTabSz="457200">
              <a:lnSpc>
                <a:spcPts val="4000"/>
              </a:lnSpc>
              <a:defRPr sz="1500">
                <a:solidFill>
                  <a:srgbClr val="37474F"/>
                </a:solidFill>
                <a:latin typeface="Times Roman"/>
                <a:ea typeface="Times Roman"/>
                <a:cs typeface="Times Roman"/>
                <a:sym typeface="Times Roman"/>
              </a:defRPr>
            </a:pPr>
            <a:r>
              <a:t>        </a:t>
            </a:r>
            <a:r>
              <a:rPr>
                <a:solidFill>
                  <a:srgbClr val="3F51B5"/>
                </a:solidFill>
              </a:rPr>
              <a:t>const</a:t>
            </a:r>
            <a:r>
              <a:t> </a:t>
            </a:r>
            <a:r>
              <a:rPr>
                <a:solidFill>
                  <a:srgbClr val="3F51B5"/>
                </a:solidFill>
              </a:rPr>
              <a:t>val</a:t>
            </a:r>
            <a:r>
              <a:t> DATABASE_VERSION = </a:t>
            </a:r>
            <a:r>
              <a:rPr>
                <a:solidFill>
                  <a:srgbClr val="C53929"/>
                </a:solidFill>
              </a:rPr>
              <a:t>1</a:t>
            </a:r>
          </a:p>
          <a:p>
            <a:pPr defTabSz="457200">
              <a:lnSpc>
                <a:spcPts val="4000"/>
              </a:lnSpc>
              <a:defRPr sz="1500">
                <a:solidFill>
                  <a:srgbClr val="37474F"/>
                </a:solidFill>
                <a:latin typeface="Times Roman"/>
                <a:ea typeface="Times Roman"/>
                <a:cs typeface="Times Roman"/>
                <a:sym typeface="Times Roman"/>
              </a:defRPr>
            </a:pPr>
            <a:r>
              <a:t>        </a:t>
            </a:r>
            <a:r>
              <a:rPr>
                <a:solidFill>
                  <a:srgbClr val="3F51B5"/>
                </a:solidFill>
              </a:rPr>
              <a:t>const</a:t>
            </a:r>
            <a:r>
              <a:t> </a:t>
            </a:r>
            <a:r>
              <a:rPr>
                <a:solidFill>
                  <a:srgbClr val="3F51B5"/>
                </a:solidFill>
              </a:rPr>
              <a:t>val</a:t>
            </a:r>
            <a:r>
              <a:t> DATABASE_NAME = </a:t>
            </a:r>
            <a:r>
              <a:rPr>
                <a:solidFill>
                  <a:srgbClr val="388E3C"/>
                </a:solidFill>
              </a:rPr>
              <a:t>"FeedReader.db"</a:t>
            </a:r>
          </a:p>
          <a:p>
            <a:pPr defTabSz="457200">
              <a:lnSpc>
                <a:spcPts val="4000"/>
              </a:lnSpc>
              <a:defRPr sz="1500">
                <a:solidFill>
                  <a:srgbClr val="37474F"/>
                </a:solidFill>
                <a:latin typeface="Times Roman"/>
                <a:ea typeface="Times Roman"/>
                <a:cs typeface="Times Roman"/>
                <a:sym typeface="Times Roman"/>
              </a:defRPr>
            </a:pPr>
            <a:r>
              <a:t>    }</a:t>
            </a:r>
          </a:p>
          <a:p>
            <a:pPr defTabSz="457200">
              <a:lnSpc>
                <a:spcPts val="4000"/>
              </a:lnSpc>
              <a:defRPr sz="1500">
                <a:solidFill>
                  <a:srgbClr val="37474F"/>
                </a:solidFill>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 Gets the data repository in write mode…"/>
          <p:cNvSpPr txBox="1"/>
          <p:nvPr>
            <p:ph type="body" idx="1"/>
          </p:nvPr>
        </p:nvSpPr>
        <p:spPr>
          <a:xfrm>
            <a:off x="982568" y="1978549"/>
            <a:ext cx="10226865" cy="4673639"/>
          </a:xfrm>
          <a:prstGeom prst="rect">
            <a:avLst/>
          </a:prstGeom>
        </p:spPr>
        <p:txBody>
          <a:bodyPr/>
          <a:lstStyle/>
          <a:p>
            <a:pPr defTabSz="434340">
              <a:lnSpc>
                <a:spcPts val="3800"/>
              </a:lnSpc>
              <a:spcBef>
                <a:spcPts val="0"/>
              </a:spcBef>
              <a:defRPr sz="1425">
                <a:solidFill>
                  <a:srgbClr val="D81B60"/>
                </a:solidFill>
                <a:latin typeface="Times Roman"/>
                <a:ea typeface="Times Roman"/>
                <a:cs typeface="Times Roman"/>
                <a:sym typeface="Times Roman"/>
              </a:defRPr>
            </a:pPr>
            <a:r>
              <a:t>// Gets the data repository in write mode</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rPr>
                <a:solidFill>
                  <a:srgbClr val="3F51B5"/>
                </a:solidFill>
              </a:rPr>
              <a:t>val</a:t>
            </a:r>
            <a:r>
              <a:t> db = dbHelper.writableDatabase</a:t>
            </a:r>
          </a:p>
          <a:p>
            <a:pPr defTabSz="434340">
              <a:lnSpc>
                <a:spcPts val="3800"/>
              </a:lnSpc>
              <a:spcBef>
                <a:spcPts val="0"/>
              </a:spcBef>
              <a:defRPr sz="1425">
                <a:solidFill>
                  <a:srgbClr val="D81B60"/>
                </a:solidFill>
                <a:latin typeface="Times Roman"/>
                <a:ea typeface="Times Roman"/>
                <a:cs typeface="Times Roman"/>
                <a:sym typeface="Times Roman"/>
              </a:defRPr>
            </a:pPr>
            <a:r>
              <a:t>// Create a new map of values, where column names are the keys</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rPr>
                <a:solidFill>
                  <a:srgbClr val="3F51B5"/>
                </a:solidFill>
              </a:rPr>
              <a:t>val</a:t>
            </a:r>
            <a:r>
              <a:t> values = ContentValues().apply {</a:t>
            </a:r>
          </a:p>
          <a:p>
            <a:pPr defTabSz="434340">
              <a:lnSpc>
                <a:spcPts val="3800"/>
              </a:lnSpc>
              <a:spcBef>
                <a:spcPts val="0"/>
              </a:spcBef>
              <a:defRPr sz="1425">
                <a:solidFill>
                  <a:srgbClr val="37474F"/>
                </a:solidFill>
                <a:latin typeface="Times Roman"/>
                <a:ea typeface="Times Roman"/>
                <a:cs typeface="Times Roman"/>
                <a:sym typeface="Times Roman"/>
              </a:defRPr>
            </a:pPr>
            <a:r>
              <a:t>    put(FeedEntry.COLUMN_NAME_TITLE, title)</a:t>
            </a:r>
          </a:p>
          <a:p>
            <a:pPr defTabSz="434340">
              <a:lnSpc>
                <a:spcPts val="3800"/>
              </a:lnSpc>
              <a:spcBef>
                <a:spcPts val="0"/>
              </a:spcBef>
              <a:defRPr sz="1425">
                <a:solidFill>
                  <a:srgbClr val="37474F"/>
                </a:solidFill>
                <a:latin typeface="Times Roman"/>
                <a:ea typeface="Times Roman"/>
                <a:cs typeface="Times Roman"/>
                <a:sym typeface="Times Roman"/>
              </a:defRPr>
            </a:pPr>
            <a:r>
              <a:t>    put(FeedEntry.COLUMN_NAME_SUBTITLE, subtitle)</a:t>
            </a:r>
          </a:p>
          <a:p>
            <a:pPr defTabSz="434340">
              <a:lnSpc>
                <a:spcPts val="3800"/>
              </a:lnSpc>
              <a:spcBef>
                <a:spcPts val="0"/>
              </a:spcBef>
              <a:defRPr sz="1425">
                <a:solidFill>
                  <a:srgbClr val="37474F"/>
                </a:solidFill>
                <a:latin typeface="Times Roman"/>
                <a:ea typeface="Times Roman"/>
                <a:cs typeface="Times Roman"/>
                <a:sym typeface="Times Roman"/>
              </a:defRPr>
            </a:pPr>
            <a:r>
              <a:t>}</a:t>
            </a:r>
          </a:p>
          <a:p>
            <a:pPr defTabSz="434340">
              <a:lnSpc>
                <a:spcPts val="3800"/>
              </a:lnSpc>
              <a:spcBef>
                <a:spcPts val="0"/>
              </a:spcBef>
              <a:defRPr sz="1425">
                <a:solidFill>
                  <a:srgbClr val="D81B60"/>
                </a:solidFill>
                <a:latin typeface="Times Roman"/>
                <a:ea typeface="Times Roman"/>
                <a:cs typeface="Times Roman"/>
                <a:sym typeface="Times Roman"/>
              </a:defRPr>
            </a:pPr>
            <a:r>
              <a:t>// Insert the new row, returning the primary key value of the new row</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rPr>
                <a:solidFill>
                  <a:srgbClr val="3F51B5"/>
                </a:solidFill>
              </a:rPr>
              <a:t>val</a:t>
            </a:r>
            <a:r>
              <a:t> newRowId = db?.insert(FeedEntry.TABLE_NAME, </a:t>
            </a:r>
            <a:r>
              <a:rPr>
                <a:solidFill>
                  <a:srgbClr val="3F51B5"/>
                </a:solidFill>
              </a:rPr>
              <a:t>null</a:t>
            </a:r>
            <a:r>
              <a:t>, values)</a:t>
            </a:r>
          </a:p>
          <a:p>
            <a:pPr defTabSz="434340">
              <a:lnSpc>
                <a:spcPct val="100000"/>
              </a:lnSpc>
              <a:spcBef>
                <a:spcPts val="0"/>
              </a:spcBef>
              <a:defRPr sz="1710">
                <a:solidFill>
                  <a:srgbClr val="444444"/>
                </a:solidFill>
                <a:latin typeface="Times Roman"/>
                <a:ea typeface="Times Roman"/>
                <a:cs typeface="Times Roman"/>
                <a:sym typeface="Times Roman"/>
              </a:defRPr>
            </a:pPr>
          </a:p>
          <a:p>
            <a:pPr defTabSz="434340">
              <a:lnSpc>
                <a:spcPts val="3800"/>
              </a:lnSpc>
              <a:spcBef>
                <a:spcPts val="0"/>
              </a:spcBef>
              <a:defRPr sz="1425">
                <a:solidFill>
                  <a:srgbClr val="3F51B5"/>
                </a:solidFill>
                <a:latin typeface="Times Roman"/>
                <a:ea typeface="Times Roman"/>
                <a:cs typeface="Times Roman"/>
                <a:sym typeface="Times Roman"/>
              </a:defRPr>
            </a:pPr>
            <a:r>
              <a:t>try</a:t>
            </a:r>
            <a:r>
              <a:rPr>
                <a:solidFill>
                  <a:srgbClr val="37474F"/>
                </a:solidFill>
              </a:rPr>
              <a:t> {</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t>    db?.beginTransaction();</a:t>
            </a:r>
          </a:p>
          <a:p>
            <a:pPr defTabSz="434340">
              <a:lnSpc>
                <a:spcPts val="3800"/>
              </a:lnSpc>
              <a:spcBef>
                <a:spcPts val="0"/>
              </a:spcBef>
              <a:defRPr sz="1425">
                <a:solidFill>
                  <a:srgbClr val="D81B60"/>
                </a:solidFill>
                <a:latin typeface="Times Roman"/>
                <a:ea typeface="Times Roman"/>
                <a:cs typeface="Times Roman"/>
                <a:sym typeface="Times Roman"/>
              </a:defRPr>
            </a:pPr>
            <a:r>
              <a:rPr>
                <a:solidFill>
                  <a:srgbClr val="37474F"/>
                </a:solidFill>
              </a:rPr>
              <a:t>    </a:t>
            </a:r>
            <a:r>
              <a:t>// several SQL statements in here</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t>    db?.setTransactionSuccessful();</a:t>
            </a:r>
          </a:p>
          <a:p>
            <a:pPr defTabSz="434340">
              <a:lnSpc>
                <a:spcPts val="3800"/>
              </a:lnSpc>
              <a:spcBef>
                <a:spcPts val="0"/>
              </a:spcBef>
              <a:defRPr sz="1425">
                <a:solidFill>
                  <a:srgbClr val="3F51B5"/>
                </a:solidFill>
                <a:latin typeface="Times Roman"/>
                <a:ea typeface="Times Roman"/>
                <a:cs typeface="Times Roman"/>
                <a:sym typeface="Times Roman"/>
              </a:defRPr>
            </a:pPr>
            <a:r>
              <a:rPr>
                <a:solidFill>
                  <a:srgbClr val="37474F"/>
                </a:solidFill>
              </a:rPr>
              <a:t>} </a:t>
            </a:r>
            <a:r>
              <a:t>finally</a:t>
            </a:r>
            <a:r>
              <a:rPr>
                <a:solidFill>
                  <a:srgbClr val="37474F"/>
                </a:solidFill>
              </a:rPr>
              <a:t> {</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t>    db?.endTransaction();</a:t>
            </a:r>
          </a:p>
          <a:p>
            <a:pPr defTabSz="434340">
              <a:lnSpc>
                <a:spcPts val="3800"/>
              </a:lnSpc>
              <a:spcBef>
                <a:spcPts val="0"/>
              </a:spcBef>
              <a:defRPr sz="1425">
                <a:solidFill>
                  <a:srgbClr val="37474F"/>
                </a:solidFill>
                <a:latin typeface="Times Roman"/>
                <a:ea typeface="Times Roman"/>
                <a:cs typeface="Times Roman"/>
                <a:sym typeface="Times Roman"/>
              </a:defRPr>
            </a:pPr>
            <a:r>
              <a:t>}</a:t>
            </a:r>
          </a:p>
        </p:txBody>
      </p:sp>
      <p:sp>
        <p:nvSpPr>
          <p:cNvPr id="486"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Put info into a database</a:t>
            </a:r>
          </a:p>
        </p:txBody>
      </p:sp>
      <p:sp>
        <p:nvSpPr>
          <p:cNvPr id="487" name="Slide Number"/>
          <p:cNvSpPr txBox="1"/>
          <p:nvPr>
            <p:ph type="sldNum" sz="quarter" idx="2"/>
          </p:nvPr>
        </p:nvSpPr>
        <p:spPr>
          <a:xfrm>
            <a:off x="215857" y="5855666"/>
            <a:ext cx="800305"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val db = dbHelper.readableDatabase…"/>
          <p:cNvSpPr txBox="1"/>
          <p:nvPr>
            <p:ph type="body" idx="1"/>
          </p:nvPr>
        </p:nvSpPr>
        <p:spPr>
          <a:xfrm>
            <a:off x="982568" y="1978549"/>
            <a:ext cx="10226865" cy="4673639"/>
          </a:xfrm>
          <a:prstGeom prst="rect">
            <a:avLst/>
          </a:prstGeom>
        </p:spPr>
        <p:txBody>
          <a:bodyPr/>
          <a:lstStyle/>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db = dbHelper.readableDatabase</a:t>
            </a:r>
          </a:p>
          <a:p>
            <a:pPr defTabSz="457200">
              <a:lnSpc>
                <a:spcPts val="4000"/>
              </a:lnSpc>
              <a:spcBef>
                <a:spcPts val="0"/>
              </a:spcBef>
              <a:defRPr sz="1500">
                <a:solidFill>
                  <a:srgbClr val="D81B60"/>
                </a:solidFill>
                <a:latin typeface="Times Roman"/>
                <a:ea typeface="Times Roman"/>
                <a:cs typeface="Times Roman"/>
                <a:sym typeface="Times Roman"/>
              </a:defRPr>
            </a:pPr>
            <a:r>
              <a:t>// Define a projection that specifies which columns from the database</a:t>
            </a:r>
            <a:endParaRPr>
              <a:solidFill>
                <a:srgbClr val="37474F"/>
              </a:solidFill>
            </a:endParaRPr>
          </a:p>
          <a:p>
            <a:pPr defTabSz="457200">
              <a:lnSpc>
                <a:spcPts val="4000"/>
              </a:lnSpc>
              <a:spcBef>
                <a:spcPts val="0"/>
              </a:spcBef>
              <a:defRPr sz="1500">
                <a:solidFill>
                  <a:srgbClr val="D81B60"/>
                </a:solidFill>
                <a:latin typeface="Times Roman"/>
                <a:ea typeface="Times Roman"/>
                <a:cs typeface="Times Roman"/>
                <a:sym typeface="Times Roman"/>
              </a:defRPr>
            </a:pPr>
            <a:r>
              <a:t>// you will actually use after this query.</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projection = arrayOf(</a:t>
            </a:r>
          </a:p>
          <a:p>
            <a:pPr defTabSz="457200">
              <a:lnSpc>
                <a:spcPts val="4000"/>
              </a:lnSpc>
              <a:spcBef>
                <a:spcPts val="0"/>
              </a:spcBef>
              <a:defRPr sz="1500">
                <a:solidFill>
                  <a:srgbClr val="37474F"/>
                </a:solidFill>
                <a:latin typeface="Times Roman"/>
                <a:ea typeface="Times Roman"/>
                <a:cs typeface="Times Roman"/>
                <a:sym typeface="Times Roman"/>
              </a:defRPr>
            </a:pPr>
            <a:r>
              <a:t>        BaseColumns._ID,</a:t>
            </a:r>
          </a:p>
          <a:p>
            <a:pPr defTabSz="457200">
              <a:lnSpc>
                <a:spcPts val="4000"/>
              </a:lnSpc>
              <a:spcBef>
                <a:spcPts val="0"/>
              </a:spcBef>
              <a:defRPr sz="1500">
                <a:solidFill>
                  <a:srgbClr val="37474F"/>
                </a:solidFill>
                <a:latin typeface="Times Roman"/>
                <a:ea typeface="Times Roman"/>
                <a:cs typeface="Times Roman"/>
                <a:sym typeface="Times Roman"/>
              </a:defRPr>
            </a:pPr>
            <a:r>
              <a:t>        FeedEntry.COLUMN_NAME_TITLE,</a:t>
            </a:r>
          </a:p>
          <a:p>
            <a:pPr defTabSz="457200">
              <a:lnSpc>
                <a:spcPts val="4000"/>
              </a:lnSpc>
              <a:spcBef>
                <a:spcPts val="0"/>
              </a:spcBef>
              <a:defRPr sz="1500">
                <a:solidFill>
                  <a:srgbClr val="37474F"/>
                </a:solidFill>
                <a:latin typeface="Times Roman"/>
                <a:ea typeface="Times Roman"/>
                <a:cs typeface="Times Roman"/>
                <a:sym typeface="Times Roman"/>
              </a:defRPr>
            </a:pPr>
            <a:r>
              <a:t>        FeedEntry.COLUMN_NAME_SUBTITLE</a:t>
            </a:r>
          </a:p>
          <a:p>
            <a:pPr defTabSz="457200">
              <a:lnSpc>
                <a:spcPts val="4000"/>
              </a:lnSpc>
              <a:spcBef>
                <a:spcPts val="0"/>
              </a:spcBef>
              <a:defRPr sz="1500">
                <a:solidFill>
                  <a:srgbClr val="37474F"/>
                </a:solidFill>
                <a:latin typeface="Times Roman"/>
                <a:ea typeface="Times Roman"/>
                <a:cs typeface="Times Roman"/>
                <a:sym typeface="Times Roman"/>
              </a:defRPr>
            </a:pPr>
            <a:r>
              <a:t>)</a:t>
            </a:r>
          </a:p>
          <a:p>
            <a:pPr defTabSz="457200">
              <a:lnSpc>
                <a:spcPts val="4000"/>
              </a:lnSpc>
              <a:spcBef>
                <a:spcPts val="0"/>
              </a:spcBef>
              <a:defRPr sz="1500">
                <a:solidFill>
                  <a:srgbClr val="D81B60"/>
                </a:solidFill>
                <a:latin typeface="Times Roman"/>
                <a:ea typeface="Times Roman"/>
                <a:cs typeface="Times Roman"/>
                <a:sym typeface="Times Roman"/>
              </a:defRPr>
            </a:pPr>
            <a:r>
              <a:t>// Filter results WHERE "title" = 'My Title'</a:t>
            </a:r>
            <a:endParaRPr>
              <a:solidFill>
                <a:srgbClr val="37474F"/>
              </a:solidFill>
            </a:endParaRPr>
          </a:p>
          <a:p>
            <a:pPr defTabSz="457200">
              <a:lnSpc>
                <a:spcPts val="4000"/>
              </a:lnSpc>
              <a:spcBef>
                <a:spcPts val="0"/>
              </a:spcBef>
              <a:defRPr sz="1500">
                <a:solidFill>
                  <a:srgbClr val="388E3C"/>
                </a:solidFill>
                <a:latin typeface="Times Roman"/>
                <a:ea typeface="Times Roman"/>
                <a:cs typeface="Times Roman"/>
                <a:sym typeface="Times Roman"/>
              </a:defRPr>
            </a:pPr>
            <a:r>
              <a:rPr>
                <a:solidFill>
                  <a:srgbClr val="3F51B5"/>
                </a:solidFill>
              </a:rPr>
              <a:t>val</a:t>
            </a:r>
            <a:r>
              <a:rPr>
                <a:solidFill>
                  <a:srgbClr val="37474F"/>
                </a:solidFill>
              </a:rPr>
              <a:t> selection = </a:t>
            </a:r>
            <a:r>
              <a:t>"</a:t>
            </a:r>
            <a:r>
              <a:rPr>
                <a:solidFill>
                  <a:srgbClr val="C53929"/>
                </a:solidFill>
              </a:rPr>
              <a:t>${</a:t>
            </a:r>
            <a:r>
              <a:t>FeedEntry</a:t>
            </a:r>
            <a:r>
              <a:rPr>
                <a:solidFill>
                  <a:srgbClr val="37474F"/>
                </a:solidFill>
              </a:rPr>
              <a:t>.</a:t>
            </a:r>
            <a:r>
              <a:t>COLUMN_NAME_TITLE</a:t>
            </a:r>
            <a:r>
              <a:rPr>
                <a:solidFill>
                  <a:srgbClr val="C53929"/>
                </a:solidFill>
              </a:rPr>
              <a:t>}</a:t>
            </a:r>
            <a:r>
              <a:t> = ?"</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selectionArgs = arrayOf(</a:t>
            </a:r>
            <a:r>
              <a:rPr>
                <a:solidFill>
                  <a:srgbClr val="388E3C"/>
                </a:solidFill>
              </a:rPr>
              <a:t>"My Title"</a:t>
            </a:r>
            <a:r>
              <a:t>)</a:t>
            </a:r>
          </a:p>
          <a:p>
            <a:pPr defTabSz="457200">
              <a:lnSpc>
                <a:spcPts val="4000"/>
              </a:lnSpc>
              <a:spcBef>
                <a:spcPts val="0"/>
              </a:spcBef>
              <a:defRPr sz="1500">
                <a:solidFill>
                  <a:srgbClr val="D81B60"/>
                </a:solidFill>
                <a:latin typeface="Times Roman"/>
                <a:ea typeface="Times Roman"/>
                <a:cs typeface="Times Roman"/>
                <a:sym typeface="Times Roman"/>
              </a:defRPr>
            </a:pPr>
            <a:r>
              <a:t>// How you want the results sorted in the resulting Cursor</a:t>
            </a:r>
            <a:endParaRPr>
              <a:solidFill>
                <a:srgbClr val="37474F"/>
              </a:solidFill>
            </a:endParaRPr>
          </a:p>
        </p:txBody>
      </p:sp>
      <p:sp>
        <p:nvSpPr>
          <p:cNvPr id="490"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Read info from a database</a:t>
            </a:r>
          </a:p>
        </p:txBody>
      </p:sp>
      <p:sp>
        <p:nvSpPr>
          <p:cNvPr id="491" name="Slide Number"/>
          <p:cNvSpPr txBox="1"/>
          <p:nvPr>
            <p:ph type="sldNum" sz="quarter" idx="2"/>
          </p:nvPr>
        </p:nvSpPr>
        <p:spPr>
          <a:xfrm>
            <a:off x="215857" y="5855666"/>
            <a:ext cx="837490"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2" name="val sortOrder = &quot;${FeedEntry.COLUMN_NAME_SUBTITLE} DESC&quot;…"/>
          <p:cNvSpPr txBox="1"/>
          <p:nvPr/>
        </p:nvSpPr>
        <p:spPr>
          <a:xfrm>
            <a:off x="6486163" y="2038311"/>
            <a:ext cx="5590594" cy="31775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lnSpc>
                <a:spcPts val="4000"/>
              </a:lnSpc>
              <a:defRPr sz="1500">
                <a:solidFill>
                  <a:srgbClr val="388E3C"/>
                </a:solidFill>
                <a:latin typeface="Times Roman"/>
                <a:ea typeface="Times Roman"/>
                <a:cs typeface="Times Roman"/>
                <a:sym typeface="Times Roman"/>
              </a:defRPr>
            </a:pPr>
            <a:r>
              <a:rPr>
                <a:solidFill>
                  <a:srgbClr val="3F51B5"/>
                </a:solidFill>
              </a:rPr>
              <a:t>val</a:t>
            </a:r>
            <a:r>
              <a:rPr>
                <a:solidFill>
                  <a:srgbClr val="37474F"/>
                </a:solidFill>
              </a:rPr>
              <a:t> sortOrder = </a:t>
            </a:r>
            <a:r>
              <a:t>"</a:t>
            </a:r>
            <a:r>
              <a:rPr>
                <a:solidFill>
                  <a:srgbClr val="C53929"/>
                </a:solidFill>
              </a:rPr>
              <a:t>${</a:t>
            </a:r>
            <a:r>
              <a:t>FeedEntry</a:t>
            </a:r>
            <a:r>
              <a:rPr>
                <a:solidFill>
                  <a:srgbClr val="37474F"/>
                </a:solidFill>
              </a:rPr>
              <a:t>.</a:t>
            </a:r>
            <a:r>
              <a:t>COLUMN_NAME_SUBTITLE</a:t>
            </a:r>
            <a:r>
              <a:rPr>
                <a:solidFill>
                  <a:srgbClr val="C53929"/>
                </a:solidFill>
              </a:rPr>
              <a:t>}</a:t>
            </a:r>
            <a:r>
              <a:t> DESC"</a:t>
            </a:r>
            <a:endParaRPr>
              <a:solidFill>
                <a:srgbClr val="37474F"/>
              </a:solidFill>
            </a:endParaRPr>
          </a:p>
          <a:p>
            <a:pPr defTabSz="457200">
              <a:lnSpc>
                <a:spcPts val="4000"/>
              </a:lnSpc>
              <a:defRPr sz="1500">
                <a:solidFill>
                  <a:srgbClr val="37474F"/>
                </a:solidFill>
                <a:latin typeface="Times Roman"/>
                <a:ea typeface="Times Roman"/>
                <a:cs typeface="Times Roman"/>
                <a:sym typeface="Times Roman"/>
              </a:defRPr>
            </a:pPr>
            <a:r>
              <a:rPr>
                <a:solidFill>
                  <a:srgbClr val="3F51B5"/>
                </a:solidFill>
              </a:rPr>
              <a:t>val</a:t>
            </a:r>
            <a:r>
              <a:t> cursor = db.query(</a:t>
            </a:r>
          </a:p>
          <a:p>
            <a:pPr defTabSz="457200">
              <a:lnSpc>
                <a:spcPts val="4000"/>
              </a:lnSpc>
              <a:defRPr sz="1500">
                <a:solidFill>
                  <a:srgbClr val="37474F"/>
                </a:solidFill>
                <a:latin typeface="Times Roman"/>
                <a:ea typeface="Times Roman"/>
                <a:cs typeface="Times Roman"/>
                <a:sym typeface="Times Roman"/>
              </a:defRPr>
            </a:pPr>
            <a:r>
              <a:t>        FeedEntry.TABLE_NAME,   </a:t>
            </a:r>
            <a:r>
              <a:rPr>
                <a:solidFill>
                  <a:srgbClr val="D81B60"/>
                </a:solidFill>
              </a:rPr>
              <a:t>// The table to query</a:t>
            </a:r>
          </a:p>
          <a:p>
            <a:pPr defTabSz="457200">
              <a:lnSpc>
                <a:spcPts val="4000"/>
              </a:lnSpc>
              <a:defRPr sz="1500">
                <a:solidFill>
                  <a:srgbClr val="D81B60"/>
                </a:solidFill>
                <a:latin typeface="Times Roman"/>
                <a:ea typeface="Times Roman"/>
                <a:cs typeface="Times Roman"/>
                <a:sym typeface="Times Roman"/>
              </a:defRPr>
            </a:pPr>
            <a:r>
              <a:rPr>
                <a:solidFill>
                  <a:srgbClr val="37474F"/>
                </a:solidFill>
              </a:rPr>
              <a:t>        projection,             </a:t>
            </a:r>
            <a:r>
              <a:t>// The array of columns to return</a:t>
            </a:r>
            <a:endParaRPr>
              <a:solidFill>
                <a:srgbClr val="37474F"/>
              </a:solidFill>
            </a:endParaRPr>
          </a:p>
          <a:p>
            <a:pPr defTabSz="457200">
              <a:lnSpc>
                <a:spcPts val="4000"/>
              </a:lnSpc>
              <a:defRPr sz="1500">
                <a:solidFill>
                  <a:srgbClr val="37474F"/>
                </a:solidFill>
                <a:latin typeface="Times Roman"/>
                <a:ea typeface="Times Roman"/>
                <a:cs typeface="Times Roman"/>
                <a:sym typeface="Times Roman"/>
              </a:defRPr>
            </a:pPr>
            <a:r>
              <a:t>                                </a:t>
            </a:r>
            <a:r>
              <a:rPr>
                <a:solidFill>
                  <a:srgbClr val="D81B60"/>
                </a:solidFill>
              </a:rPr>
              <a:t>// (pass null to get all)</a:t>
            </a:r>
          </a:p>
          <a:p>
            <a:pPr defTabSz="457200">
              <a:lnSpc>
                <a:spcPts val="4000"/>
              </a:lnSpc>
              <a:defRPr sz="1500">
                <a:solidFill>
                  <a:srgbClr val="D81B60"/>
                </a:solidFill>
                <a:latin typeface="Times Roman"/>
                <a:ea typeface="Times Roman"/>
                <a:cs typeface="Times Roman"/>
                <a:sym typeface="Times Roman"/>
              </a:defRPr>
            </a:pPr>
            <a:r>
              <a:rPr>
                <a:solidFill>
                  <a:srgbClr val="37474F"/>
                </a:solidFill>
              </a:rPr>
              <a:t>        selection,              </a:t>
            </a:r>
            <a:r>
              <a:t>// The columns for the WHERE clause</a:t>
            </a:r>
            <a:endParaRPr>
              <a:solidFill>
                <a:srgbClr val="37474F"/>
              </a:solidFill>
            </a:endParaRPr>
          </a:p>
          <a:p>
            <a:pPr defTabSz="457200">
              <a:lnSpc>
                <a:spcPts val="4000"/>
              </a:lnSpc>
              <a:defRPr sz="1500">
                <a:solidFill>
                  <a:srgbClr val="D81B60"/>
                </a:solidFill>
                <a:latin typeface="Times Roman"/>
                <a:ea typeface="Times Roman"/>
                <a:cs typeface="Times Roman"/>
                <a:sym typeface="Times Roman"/>
              </a:defRPr>
            </a:pPr>
            <a:r>
              <a:rPr>
                <a:solidFill>
                  <a:srgbClr val="37474F"/>
                </a:solidFill>
              </a:rPr>
              <a:t>        selectionArgs,          </a:t>
            </a:r>
            <a:r>
              <a:t>// The values for the WHERE clause</a:t>
            </a:r>
            <a:endParaRPr>
              <a:solidFill>
                <a:srgbClr val="37474F"/>
              </a:solidFill>
            </a:endParaRPr>
          </a:p>
          <a:p>
            <a:pPr defTabSz="457200">
              <a:lnSpc>
                <a:spcPts val="4000"/>
              </a:lnSpc>
              <a:defRPr sz="1500">
                <a:solidFill>
                  <a:srgbClr val="D81B60"/>
                </a:solidFill>
                <a:latin typeface="Times Roman"/>
                <a:ea typeface="Times Roman"/>
                <a:cs typeface="Times Roman"/>
                <a:sym typeface="Times Roman"/>
              </a:defRPr>
            </a:pPr>
            <a:r>
              <a:rPr>
                <a:solidFill>
                  <a:srgbClr val="37474F"/>
                </a:solidFill>
              </a:rPr>
              <a:t>        </a:t>
            </a:r>
            <a:r>
              <a:rPr>
                <a:solidFill>
                  <a:srgbClr val="3F51B5"/>
                </a:solidFill>
              </a:rPr>
              <a:t>null</a:t>
            </a:r>
            <a:r>
              <a:rPr>
                <a:solidFill>
                  <a:srgbClr val="37474F"/>
                </a:solidFill>
              </a:rPr>
              <a:t>,                   </a:t>
            </a:r>
            <a:r>
              <a:t>// don't group the rows</a:t>
            </a:r>
            <a:endParaRPr>
              <a:solidFill>
                <a:srgbClr val="37474F"/>
              </a:solidFill>
            </a:endParaRPr>
          </a:p>
          <a:p>
            <a:pPr defTabSz="457200">
              <a:lnSpc>
                <a:spcPts val="4000"/>
              </a:lnSpc>
              <a:defRPr sz="1500">
                <a:solidFill>
                  <a:srgbClr val="D81B60"/>
                </a:solidFill>
                <a:latin typeface="Times Roman"/>
                <a:ea typeface="Times Roman"/>
                <a:cs typeface="Times Roman"/>
                <a:sym typeface="Times Roman"/>
              </a:defRPr>
            </a:pPr>
            <a:r>
              <a:rPr>
                <a:solidFill>
                  <a:srgbClr val="37474F"/>
                </a:solidFill>
              </a:rPr>
              <a:t>        </a:t>
            </a:r>
            <a:r>
              <a:rPr>
                <a:solidFill>
                  <a:srgbClr val="3F51B5"/>
                </a:solidFill>
              </a:rPr>
              <a:t>null</a:t>
            </a:r>
            <a:r>
              <a:rPr>
                <a:solidFill>
                  <a:srgbClr val="37474F"/>
                </a:solidFill>
              </a:rPr>
              <a:t>,                   </a:t>
            </a:r>
            <a:r>
              <a:t>// don't filter by row groups</a:t>
            </a:r>
            <a:endParaRPr>
              <a:solidFill>
                <a:srgbClr val="37474F"/>
              </a:solidFill>
            </a:endParaRPr>
          </a:p>
          <a:p>
            <a:pPr defTabSz="457200">
              <a:lnSpc>
                <a:spcPts val="4000"/>
              </a:lnSpc>
              <a:defRPr sz="1500">
                <a:solidFill>
                  <a:srgbClr val="37474F"/>
                </a:solidFill>
                <a:latin typeface="Times Roman"/>
                <a:ea typeface="Times Roman"/>
                <a:cs typeface="Times Roman"/>
                <a:sym typeface="Times Roman"/>
              </a:defRPr>
            </a:pPr>
            <a:r>
              <a:t>        sortOrder               </a:t>
            </a:r>
            <a:r>
              <a:rPr>
                <a:solidFill>
                  <a:srgbClr val="D81B60"/>
                </a:solidFill>
              </a:rPr>
              <a:t>// The sort order</a:t>
            </a:r>
          </a:p>
          <a:p>
            <a:pPr defTabSz="457200">
              <a:lnSpc>
                <a:spcPts val="4000"/>
              </a:lnSpc>
              <a:defRPr sz="1500">
                <a:solidFill>
                  <a:srgbClr val="37474F"/>
                </a:solidFill>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Although these APIs are powerful, they are fairly low-level and require a great deal of time and effort to use:…"/>
          <p:cNvSpPr txBox="1"/>
          <p:nvPr>
            <p:ph type="body" idx="1"/>
          </p:nvPr>
        </p:nvSpPr>
        <p:spPr>
          <a:prstGeom prst="rect">
            <a:avLst/>
          </a:prstGeom>
        </p:spPr>
        <p:txBody>
          <a:bodyPr/>
          <a:lstStyle/>
          <a:p>
            <a:pPr>
              <a:defRPr sz="1800">
                <a:latin typeface="Proxima Nova"/>
                <a:ea typeface="Proxima Nova"/>
                <a:cs typeface="Proxima Nova"/>
                <a:sym typeface="Proxima Nova"/>
              </a:defRPr>
            </a:pPr>
            <a:r>
              <a:t>Although these APIs are powerful, they are fairly low-level and require a great deal of time and effort to use:</a:t>
            </a:r>
          </a:p>
          <a:p>
            <a:pPr>
              <a:defRPr sz="1800">
                <a:latin typeface="Proxima Nova"/>
                <a:ea typeface="Proxima Nova"/>
                <a:cs typeface="Proxima Nova"/>
                <a:sym typeface="Proxima Nova"/>
              </a:defRPr>
            </a:pPr>
            <a:r>
              <a:t>- There is no compile-time verification of raw SQL queries. As your data graph changes, you need to update the affected SQL queries manually. This process can be time consuming and error prone.</a:t>
            </a:r>
          </a:p>
          <a:p>
            <a:pPr>
              <a:defRPr sz="1800">
                <a:latin typeface="Proxima Nova"/>
                <a:ea typeface="Proxima Nova"/>
                <a:cs typeface="Proxima Nova"/>
                <a:sym typeface="Proxima Nova"/>
              </a:defRPr>
            </a:pPr>
            <a:r>
              <a:t>- You need to use lots of boilerplate code to convert between SQL queries and data objects.</a:t>
            </a:r>
          </a:p>
          <a:p>
            <a:pPr>
              <a:defRPr sz="1800">
                <a:latin typeface="Proxima Nova"/>
                <a:ea typeface="Proxima Nova"/>
                <a:cs typeface="Proxima Nova"/>
                <a:sym typeface="Proxima Nova"/>
              </a:defRPr>
            </a:pPr>
            <a:r>
              <a:t>For these reasons, we highly recommended using the Room Persistence Library as an abstraction layer for accessing information in your app's SQLite databases.</a:t>
            </a:r>
          </a:p>
        </p:txBody>
      </p:sp>
      <p:sp>
        <p:nvSpPr>
          <p:cNvPr id="495"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Android recommendation</a:t>
            </a:r>
          </a:p>
        </p:txBody>
      </p:sp>
      <p:sp>
        <p:nvSpPr>
          <p:cNvPr id="496" name="Slide Number"/>
          <p:cNvSpPr txBox="1"/>
          <p:nvPr>
            <p:ph type="sldNum" sz="quarter" idx="2"/>
          </p:nvPr>
        </p:nvSpPr>
        <p:spPr>
          <a:xfrm>
            <a:off x="215857" y="5855666"/>
            <a:ext cx="838709"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App-specific…"/>
          <p:cNvSpPr txBox="1"/>
          <p:nvPr>
            <p:ph type="body" idx="1"/>
          </p:nvPr>
        </p:nvSpPr>
        <p:spPr>
          <a:xfrm>
            <a:off x="982568" y="1978549"/>
            <a:ext cx="10575301" cy="4401254"/>
          </a:xfrm>
          <a:prstGeom prst="rect">
            <a:avLst/>
          </a:prstGeom>
        </p:spPr>
        <p:txBody>
          <a:bodyPr/>
          <a:lstStyle/>
          <a:p>
            <a:pPr defTabSz="822959">
              <a:spcBef>
                <a:spcPts val="900"/>
              </a:spcBef>
              <a:defRPr b="1" sz="1619">
                <a:latin typeface="Proxima Nova"/>
                <a:ea typeface="Proxima Nova"/>
                <a:cs typeface="Proxima Nova"/>
                <a:sym typeface="Proxima Nova"/>
              </a:defRPr>
            </a:pPr>
            <a:r>
              <a:t>App-specific</a:t>
            </a:r>
          </a:p>
          <a:p>
            <a:pPr defTabSz="822959">
              <a:spcBef>
                <a:spcPts val="900"/>
              </a:spcBef>
              <a:defRPr sz="1619">
                <a:latin typeface="Proxima Nova"/>
                <a:ea typeface="Proxima Nova"/>
                <a:cs typeface="Proxima Nova"/>
                <a:sym typeface="Proxima Nova"/>
              </a:defRPr>
            </a:pPr>
            <a:r>
              <a:t>Store files that are meant for your app's use only, either in dedicated directories within an internal storage volume or different dedicated directories within external storage. Use the directories within internal storage to save sensitive information that other apps shouldn't access.</a:t>
            </a:r>
          </a:p>
          <a:p>
            <a:pPr defTabSz="822959">
              <a:spcBef>
                <a:spcPts val="900"/>
              </a:spcBef>
              <a:defRPr b="1" sz="1619">
                <a:latin typeface="Proxima Nova"/>
                <a:ea typeface="Proxima Nova"/>
                <a:cs typeface="Proxima Nova"/>
                <a:sym typeface="Proxima Nova"/>
              </a:defRPr>
            </a:pPr>
          </a:p>
          <a:p>
            <a:pPr defTabSz="822959">
              <a:spcBef>
                <a:spcPts val="900"/>
              </a:spcBef>
              <a:defRPr b="1" sz="1619">
                <a:latin typeface="Proxima Nova"/>
                <a:ea typeface="Proxima Nova"/>
                <a:cs typeface="Proxima Nova"/>
                <a:sym typeface="Proxima Nova"/>
              </a:defRPr>
            </a:pPr>
            <a:r>
              <a:t>Shared</a:t>
            </a:r>
          </a:p>
          <a:p>
            <a:pPr defTabSz="822959">
              <a:spcBef>
                <a:spcPts val="900"/>
              </a:spcBef>
              <a:defRPr sz="1619">
                <a:latin typeface="Proxima Nova"/>
                <a:ea typeface="Proxima Nova"/>
                <a:cs typeface="Proxima Nova"/>
                <a:sym typeface="Proxima Nova"/>
              </a:defRPr>
            </a:pPr>
            <a:r>
              <a:t>Store files that your app intends to share with other apps, including media, documents, and other files.</a:t>
            </a:r>
          </a:p>
          <a:p>
            <a:pPr defTabSz="822959">
              <a:spcBef>
                <a:spcPts val="900"/>
              </a:spcBef>
              <a:defRPr b="1" sz="1619">
                <a:latin typeface="Proxima Nova"/>
                <a:ea typeface="Proxima Nova"/>
                <a:cs typeface="Proxima Nova"/>
                <a:sym typeface="Proxima Nova"/>
              </a:defRPr>
            </a:pPr>
          </a:p>
          <a:p>
            <a:pPr defTabSz="822959">
              <a:spcBef>
                <a:spcPts val="900"/>
              </a:spcBef>
              <a:defRPr b="1" sz="1619">
                <a:latin typeface="Proxima Nova"/>
                <a:ea typeface="Proxima Nova"/>
                <a:cs typeface="Proxima Nova"/>
                <a:sym typeface="Proxima Nova"/>
              </a:defRPr>
            </a:pPr>
            <a:r>
              <a:t>Preferences</a:t>
            </a:r>
          </a:p>
          <a:p>
            <a:pPr defTabSz="822959">
              <a:spcBef>
                <a:spcPts val="900"/>
              </a:spcBef>
              <a:defRPr sz="1619">
                <a:latin typeface="Proxima Nova"/>
                <a:ea typeface="Proxima Nova"/>
                <a:cs typeface="Proxima Nova"/>
                <a:sym typeface="Proxima Nova"/>
              </a:defRPr>
            </a:pPr>
            <a:r>
              <a:t>Store private, primitive data in key-value pairs.</a:t>
            </a:r>
          </a:p>
          <a:p>
            <a:pPr defTabSz="822959">
              <a:spcBef>
                <a:spcPts val="900"/>
              </a:spcBef>
              <a:defRPr b="1" sz="1619">
                <a:latin typeface="Proxima Nova"/>
                <a:ea typeface="Proxima Nova"/>
                <a:cs typeface="Proxima Nova"/>
                <a:sym typeface="Proxima Nova"/>
              </a:defRPr>
            </a:pPr>
          </a:p>
          <a:p>
            <a:pPr defTabSz="822959">
              <a:spcBef>
                <a:spcPts val="900"/>
              </a:spcBef>
              <a:defRPr b="1" sz="1619">
                <a:latin typeface="Proxima Nova"/>
                <a:ea typeface="Proxima Nova"/>
                <a:cs typeface="Proxima Nova"/>
                <a:sym typeface="Proxima Nova"/>
              </a:defRPr>
            </a:pPr>
            <a:r>
              <a:t>Databases</a:t>
            </a:r>
          </a:p>
          <a:p>
            <a:pPr defTabSz="822959">
              <a:spcBef>
                <a:spcPts val="900"/>
              </a:spcBef>
              <a:defRPr sz="1619">
                <a:latin typeface="Proxima Nova"/>
                <a:ea typeface="Proxima Nova"/>
                <a:cs typeface="Proxima Nova"/>
                <a:sym typeface="Proxima Nova"/>
              </a:defRPr>
            </a:pPr>
            <a:r>
              <a:t>Store structured data in a private database using the Room persistence library.</a:t>
            </a:r>
          </a:p>
        </p:txBody>
      </p:sp>
      <p:sp>
        <p:nvSpPr>
          <p:cNvPr id="328"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Android Storage</a:t>
            </a:r>
          </a:p>
        </p:txBody>
      </p:sp>
      <p:sp>
        <p:nvSpPr>
          <p:cNvPr id="329" name="Slide Number"/>
          <p:cNvSpPr txBox="1"/>
          <p:nvPr>
            <p:ph type="sldNum" sz="quarter" idx="2"/>
          </p:nvPr>
        </p:nvSpPr>
        <p:spPr>
          <a:xfrm>
            <a:off x="215857" y="5855666"/>
            <a:ext cx="474778"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 greenDAO…"/>
          <p:cNvSpPr txBox="1"/>
          <p:nvPr>
            <p:ph type="body" idx="1"/>
          </p:nvPr>
        </p:nvSpPr>
        <p:spPr>
          <a:xfrm>
            <a:off x="982568" y="1978549"/>
            <a:ext cx="10635087" cy="4675341"/>
          </a:xfrm>
          <a:prstGeom prst="rect">
            <a:avLst/>
          </a:prstGeom>
        </p:spPr>
        <p:txBody>
          <a:bodyPr/>
          <a:lstStyle/>
          <a:p>
            <a:pPr defTabSz="859536">
              <a:spcBef>
                <a:spcPts val="900"/>
              </a:spcBef>
              <a:defRPr sz="1692">
                <a:latin typeface="Proxima Nova"/>
                <a:ea typeface="Proxima Nova"/>
                <a:cs typeface="Proxima Nova"/>
                <a:sym typeface="Proxima Nova"/>
              </a:defRPr>
            </a:pPr>
            <a:r>
              <a:t>- greenDAO</a:t>
            </a:r>
          </a:p>
          <a:p>
            <a:pPr defTabSz="859536">
              <a:spcBef>
                <a:spcPts val="900"/>
              </a:spcBef>
              <a:defRPr sz="1692">
                <a:latin typeface="Proxima Nova"/>
                <a:ea typeface="Proxima Nova"/>
                <a:cs typeface="Proxima Nova"/>
                <a:sym typeface="Proxima Nova"/>
              </a:defRPr>
            </a:pPr>
            <a:r>
              <a:t>- DBFlow</a:t>
            </a:r>
          </a:p>
          <a:p>
            <a:pPr defTabSz="859536">
              <a:spcBef>
                <a:spcPts val="900"/>
              </a:spcBef>
              <a:defRPr sz="1692">
                <a:latin typeface="Proxima Nova"/>
                <a:ea typeface="Proxima Nova"/>
                <a:cs typeface="Proxima Nova"/>
                <a:sym typeface="Proxima Nova"/>
              </a:defRPr>
            </a:pPr>
            <a:r>
              <a:t>- ORMLite</a:t>
            </a:r>
          </a:p>
          <a:p>
            <a:pPr defTabSz="859536">
              <a:spcBef>
                <a:spcPts val="900"/>
              </a:spcBef>
              <a:defRPr sz="1692">
                <a:latin typeface="Proxima Nova"/>
                <a:ea typeface="Proxima Nova"/>
                <a:cs typeface="Proxima Nova"/>
                <a:sym typeface="Proxima Nova"/>
              </a:defRPr>
            </a:pPr>
            <a:r>
              <a:t>- Sugar ORM</a:t>
            </a:r>
          </a:p>
          <a:p>
            <a:pPr defTabSz="859536">
              <a:spcBef>
                <a:spcPts val="900"/>
              </a:spcBef>
              <a:defRPr sz="1692">
                <a:latin typeface="Proxima Nova"/>
                <a:ea typeface="Proxima Nova"/>
                <a:cs typeface="Proxima Nova"/>
                <a:sym typeface="Proxima Nova"/>
              </a:defRPr>
            </a:pPr>
          </a:p>
          <a:p>
            <a:pPr defTabSz="859536">
              <a:spcBef>
                <a:spcPts val="900"/>
              </a:spcBef>
              <a:defRPr sz="1692">
                <a:latin typeface="Proxima Nova"/>
                <a:ea typeface="Proxima Nova"/>
                <a:cs typeface="Proxima Nova"/>
                <a:sym typeface="Proxima Nova"/>
              </a:defRPr>
            </a:pPr>
            <a:r>
              <a:t>With ORMs you usually do not mess with SQL at all.</a:t>
            </a:r>
          </a:p>
          <a:p>
            <a:pPr defTabSz="859536">
              <a:spcBef>
                <a:spcPts val="900"/>
              </a:spcBef>
              <a:defRPr sz="1692">
                <a:latin typeface="Proxima Nova"/>
                <a:ea typeface="Proxima Nova"/>
                <a:cs typeface="Proxima Nova"/>
                <a:sym typeface="Proxima Nova"/>
              </a:defRPr>
            </a:pPr>
            <a:r>
              <a:rPr b="1"/>
              <a:t>Room</a:t>
            </a:r>
            <a:r>
              <a:t> is like ORM, but it's built around SQL and it's from Google, it's official and recommended.</a:t>
            </a:r>
          </a:p>
          <a:p>
            <a:pPr defTabSz="859536">
              <a:spcBef>
                <a:spcPts val="900"/>
              </a:spcBef>
              <a:defRPr sz="1692">
                <a:latin typeface="Proxima Nova"/>
                <a:ea typeface="Proxima Nova"/>
                <a:cs typeface="Proxima Nova"/>
                <a:sym typeface="Proxima Nova"/>
              </a:defRPr>
            </a:pPr>
          </a:p>
          <a:p>
            <a:pPr defTabSz="859536">
              <a:spcBef>
                <a:spcPts val="900"/>
              </a:spcBef>
              <a:defRPr sz="1692">
                <a:latin typeface="Proxima Nova"/>
                <a:ea typeface="Proxima Nova"/>
                <a:cs typeface="Proxima Nova"/>
                <a:sym typeface="Proxima Nova"/>
              </a:defRPr>
            </a:pPr>
            <a:r>
              <a:t>Roughly speaking, your use of Room is divided into three sets of classes:</a:t>
            </a:r>
          </a:p>
          <a:p>
            <a:pPr defTabSz="859536">
              <a:spcBef>
                <a:spcPts val="900"/>
              </a:spcBef>
              <a:defRPr sz="1692">
                <a:latin typeface="Proxima Nova"/>
                <a:ea typeface="Proxima Nova"/>
                <a:cs typeface="Proxima Nova"/>
                <a:sym typeface="Proxima Nova"/>
              </a:defRPr>
            </a:pPr>
            <a:r>
              <a:t>- Entities, which are POJOs that model the data you are transferring into and out of the database</a:t>
            </a:r>
          </a:p>
          <a:p>
            <a:pPr defTabSz="859536">
              <a:spcBef>
                <a:spcPts val="900"/>
              </a:spcBef>
              <a:defRPr sz="1692">
                <a:latin typeface="Proxima Nova"/>
                <a:ea typeface="Proxima Nova"/>
                <a:cs typeface="Proxima Nova"/>
                <a:sym typeface="Proxima Nova"/>
              </a:defRPr>
            </a:pPr>
            <a:r>
              <a:t>- The data access object (DAO), that provides the description of the API that you want for working with certain entities</a:t>
            </a:r>
          </a:p>
          <a:p>
            <a:pPr defTabSz="859536">
              <a:spcBef>
                <a:spcPts val="900"/>
              </a:spcBef>
              <a:defRPr sz="1692">
                <a:latin typeface="Proxima Nova"/>
                <a:ea typeface="Proxima Nova"/>
                <a:cs typeface="Proxima Nova"/>
                <a:sym typeface="Proxima Nova"/>
              </a:defRPr>
            </a:pPr>
            <a:r>
              <a:t>- The database, which ties together all of the entities and DAOs for a single SQLite database</a:t>
            </a:r>
          </a:p>
        </p:txBody>
      </p:sp>
      <p:sp>
        <p:nvSpPr>
          <p:cNvPr id="499"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ORMs (Object-Relational Mapping)</a:t>
            </a:r>
          </a:p>
        </p:txBody>
      </p:sp>
      <p:sp>
        <p:nvSpPr>
          <p:cNvPr id="500" name="Slide Number"/>
          <p:cNvSpPr txBox="1"/>
          <p:nvPr>
            <p:ph type="sldNum" sz="quarter" idx="2"/>
          </p:nvPr>
        </p:nvSpPr>
        <p:spPr>
          <a:xfrm>
            <a:off x="215857" y="5855666"/>
            <a:ext cx="852730"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Entity(tableName = &quot;users&quot;)…"/>
          <p:cNvSpPr txBox="1"/>
          <p:nvPr>
            <p:ph type="body" idx="1"/>
          </p:nvPr>
        </p:nvSpPr>
        <p:spPr>
          <a:xfrm>
            <a:off x="982568" y="1978549"/>
            <a:ext cx="10226865" cy="4673639"/>
          </a:xfrm>
          <a:prstGeom prst="rect">
            <a:avLst/>
          </a:prstGeom>
        </p:spPr>
        <p:txBody>
          <a:bodyPr/>
          <a:lstStyle/>
          <a:p>
            <a:pPr defTabSz="333756">
              <a:lnSpc>
                <a:spcPts val="2900"/>
              </a:lnSpc>
              <a:spcBef>
                <a:spcPts val="0"/>
              </a:spcBef>
              <a:defRPr sz="1095">
                <a:solidFill>
                  <a:srgbClr val="37474F"/>
                </a:solidFill>
                <a:latin typeface="Times Roman"/>
                <a:ea typeface="Times Roman"/>
                <a:cs typeface="Times Roman"/>
                <a:sym typeface="Times Roman"/>
              </a:defRPr>
            </a:pPr>
            <a:r>
              <a:rPr>
                <a:solidFill>
                  <a:srgbClr val="9C27B0"/>
                </a:solidFill>
              </a:rPr>
              <a:t>@Entity</a:t>
            </a:r>
            <a:r>
              <a:t>(tableName = </a:t>
            </a:r>
            <a:r>
              <a:rPr>
                <a:solidFill>
                  <a:srgbClr val="388E3C"/>
                </a:solidFill>
              </a:rPr>
              <a:t>"users"</a:t>
            </a:r>
            <a:r>
              <a:t>)</a:t>
            </a:r>
          </a:p>
          <a:p>
            <a:pPr defTabSz="333756">
              <a:lnSpc>
                <a:spcPts val="2900"/>
              </a:lnSpc>
              <a:spcBef>
                <a:spcPts val="0"/>
              </a:spcBef>
              <a:defRPr sz="1095">
                <a:solidFill>
                  <a:srgbClr val="37474F"/>
                </a:solidFill>
                <a:latin typeface="Times Roman"/>
                <a:ea typeface="Times Roman"/>
                <a:cs typeface="Times Roman"/>
                <a:sym typeface="Times Roman"/>
              </a:defRPr>
            </a:pPr>
            <a:r>
              <a:rPr>
                <a:solidFill>
                  <a:srgbClr val="3F51B5"/>
                </a:solidFill>
              </a:rPr>
              <a:t>public</a:t>
            </a:r>
            <a:r>
              <a:t> </a:t>
            </a:r>
            <a:r>
              <a:rPr>
                <a:solidFill>
                  <a:srgbClr val="3F51B5"/>
                </a:solidFill>
              </a:rPr>
              <a:t>class</a:t>
            </a:r>
            <a:r>
              <a:t> User {</a:t>
            </a:r>
          </a:p>
          <a:p>
            <a:pPr defTabSz="333756">
              <a:lnSpc>
                <a:spcPts val="2900"/>
              </a:lnSpc>
              <a:spcBef>
                <a:spcPts val="0"/>
              </a:spcBef>
              <a:defRPr sz="1095">
                <a:solidFill>
                  <a:srgbClr val="9C27B0"/>
                </a:solidFill>
                <a:latin typeface="Times Roman"/>
                <a:ea typeface="Times Roman"/>
                <a:cs typeface="Times Roman"/>
                <a:sym typeface="Times Roman"/>
              </a:defRPr>
            </a:pPr>
            <a:r>
              <a:rPr>
                <a:solidFill>
                  <a:srgbClr val="37474F"/>
                </a:solidFill>
              </a:rPr>
              <a:t>    </a:t>
            </a:r>
            <a:r>
              <a:t>@PrimaryKey</a:t>
            </a:r>
            <a:endParaRPr>
              <a:solidFill>
                <a:srgbClr val="37474F"/>
              </a:solidFill>
            </a:endParaRPr>
          </a:p>
          <a:p>
            <a:pPr defTabSz="333756">
              <a:lnSpc>
                <a:spcPts val="2900"/>
              </a:lnSpc>
              <a:spcBef>
                <a:spcPts val="0"/>
              </a:spcBef>
              <a:defRPr sz="1095">
                <a:solidFill>
                  <a:srgbClr val="9C27B0"/>
                </a:solidFill>
                <a:latin typeface="Times Roman"/>
                <a:ea typeface="Times Roman"/>
                <a:cs typeface="Times Roman"/>
                <a:sym typeface="Times Roman"/>
              </a:defRPr>
            </a:pPr>
            <a:r>
              <a:rPr>
                <a:solidFill>
                  <a:srgbClr val="37474F"/>
                </a:solidFill>
              </a:rPr>
              <a:t>    </a:t>
            </a:r>
            <a:r>
              <a:t>@ColumnInfo</a:t>
            </a:r>
            <a:r>
              <a:rPr>
                <a:solidFill>
                  <a:srgbClr val="37474F"/>
                </a:solidFill>
              </a:rPr>
              <a:t>(name = </a:t>
            </a:r>
            <a:r>
              <a:rPr>
                <a:solidFill>
                  <a:srgbClr val="388E3C"/>
                </a:solidFill>
              </a:rPr>
              <a:t>"userid"</a:t>
            </a:r>
            <a:r>
              <a:rPr>
                <a:solidFill>
                  <a:srgbClr val="37474F"/>
                </a:solidFill>
              </a:rPr>
              <a:t>)</a:t>
            </a:r>
            <a:endParaRPr>
              <a:solidFill>
                <a:srgbClr val="37474F"/>
              </a:solidFill>
            </a:endParaRPr>
          </a:p>
          <a:p>
            <a:pPr defTabSz="333756">
              <a:lnSpc>
                <a:spcPts val="2900"/>
              </a:lnSpc>
              <a:spcBef>
                <a:spcPts val="0"/>
              </a:spcBef>
              <a:defRPr sz="1095">
                <a:solidFill>
                  <a:srgbClr val="37474F"/>
                </a:solidFill>
                <a:latin typeface="Times Roman"/>
                <a:ea typeface="Times Roman"/>
                <a:cs typeface="Times Roman"/>
                <a:sym typeface="Times Roman"/>
              </a:defRPr>
            </a:pPr>
            <a:r>
              <a:t>    </a:t>
            </a:r>
            <a:r>
              <a:rPr>
                <a:solidFill>
                  <a:srgbClr val="3F51B5"/>
                </a:solidFill>
              </a:rPr>
              <a:t>private</a:t>
            </a:r>
            <a:r>
              <a:t> String mId;</a:t>
            </a:r>
          </a:p>
          <a:p>
            <a:pPr defTabSz="333756">
              <a:lnSpc>
                <a:spcPts val="2900"/>
              </a:lnSpc>
              <a:spcBef>
                <a:spcPts val="0"/>
              </a:spcBef>
              <a:defRPr sz="1095">
                <a:solidFill>
                  <a:srgbClr val="9C27B0"/>
                </a:solidFill>
                <a:latin typeface="Times Roman"/>
                <a:ea typeface="Times Roman"/>
                <a:cs typeface="Times Roman"/>
                <a:sym typeface="Times Roman"/>
              </a:defRPr>
            </a:pPr>
            <a:r>
              <a:rPr>
                <a:solidFill>
                  <a:srgbClr val="37474F"/>
                </a:solidFill>
              </a:rPr>
              <a:t>    </a:t>
            </a:r>
            <a:r>
              <a:t>@ColumnInfo</a:t>
            </a:r>
            <a:r>
              <a:rPr>
                <a:solidFill>
                  <a:srgbClr val="37474F"/>
                </a:solidFill>
              </a:rPr>
              <a:t>(name = </a:t>
            </a:r>
            <a:r>
              <a:rPr>
                <a:solidFill>
                  <a:srgbClr val="388E3C"/>
                </a:solidFill>
              </a:rPr>
              <a:t>"username"</a:t>
            </a:r>
            <a:r>
              <a:rPr>
                <a:solidFill>
                  <a:srgbClr val="37474F"/>
                </a:solidFill>
              </a:rPr>
              <a:t>)</a:t>
            </a:r>
            <a:endParaRPr>
              <a:solidFill>
                <a:srgbClr val="37474F"/>
              </a:solidFill>
            </a:endParaRPr>
          </a:p>
          <a:p>
            <a:pPr defTabSz="333756">
              <a:lnSpc>
                <a:spcPts val="2900"/>
              </a:lnSpc>
              <a:spcBef>
                <a:spcPts val="0"/>
              </a:spcBef>
              <a:defRPr sz="1095">
                <a:solidFill>
                  <a:srgbClr val="37474F"/>
                </a:solidFill>
                <a:latin typeface="Times Roman"/>
                <a:ea typeface="Times Roman"/>
                <a:cs typeface="Times Roman"/>
                <a:sym typeface="Times Roman"/>
              </a:defRPr>
            </a:pPr>
            <a:r>
              <a:t>    </a:t>
            </a:r>
            <a:r>
              <a:rPr>
                <a:solidFill>
                  <a:srgbClr val="3F51B5"/>
                </a:solidFill>
              </a:rPr>
              <a:t>private</a:t>
            </a:r>
            <a:r>
              <a:t> String mUserName;</a:t>
            </a:r>
          </a:p>
          <a:p>
            <a:pPr defTabSz="333756">
              <a:lnSpc>
                <a:spcPts val="2900"/>
              </a:lnSpc>
              <a:spcBef>
                <a:spcPts val="0"/>
              </a:spcBef>
              <a:defRPr sz="1095">
                <a:solidFill>
                  <a:srgbClr val="388E3C"/>
                </a:solidFill>
                <a:latin typeface="Times Roman"/>
                <a:ea typeface="Times Roman"/>
                <a:cs typeface="Times Roman"/>
                <a:sym typeface="Times Roman"/>
              </a:defRPr>
            </a:pPr>
            <a:r>
              <a:rPr>
                <a:solidFill>
                  <a:srgbClr val="37474F"/>
                </a:solidFill>
              </a:rPr>
              <a:t>    </a:t>
            </a:r>
            <a:r>
              <a:rPr>
                <a:solidFill>
                  <a:srgbClr val="9C27B0"/>
                </a:solidFill>
              </a:rPr>
              <a:t>@ColumnInfo</a:t>
            </a:r>
            <a:r>
              <a:rPr>
                <a:solidFill>
                  <a:srgbClr val="37474F"/>
                </a:solidFill>
              </a:rPr>
              <a:t>(name = </a:t>
            </a:r>
            <a:r>
              <a:t>"last_update"</a:t>
            </a:r>
            <a:r>
              <a:rPr>
                <a:solidFill>
                  <a:srgbClr val="37474F"/>
                </a:solidFill>
              </a:rPr>
              <a:t>)</a:t>
            </a:r>
            <a:endParaRPr>
              <a:solidFill>
                <a:srgbClr val="37474F"/>
              </a:solidFill>
            </a:endParaRPr>
          </a:p>
          <a:p>
            <a:pPr defTabSz="333756">
              <a:lnSpc>
                <a:spcPts val="2900"/>
              </a:lnSpc>
              <a:spcBef>
                <a:spcPts val="0"/>
              </a:spcBef>
              <a:defRPr sz="1095">
                <a:solidFill>
                  <a:srgbClr val="37474F"/>
                </a:solidFill>
                <a:latin typeface="Times Roman"/>
                <a:ea typeface="Times Roman"/>
                <a:cs typeface="Times Roman"/>
                <a:sym typeface="Times Roman"/>
              </a:defRPr>
            </a:pPr>
            <a:r>
              <a:t>    </a:t>
            </a:r>
            <a:r>
              <a:rPr>
                <a:solidFill>
                  <a:srgbClr val="3F51B5"/>
                </a:solidFill>
              </a:rPr>
              <a:t>private</a:t>
            </a:r>
            <a:r>
              <a:t> Date mDate;</a:t>
            </a:r>
          </a:p>
          <a:p>
            <a:pPr defTabSz="333756">
              <a:lnSpc>
                <a:spcPts val="2900"/>
              </a:lnSpc>
              <a:spcBef>
                <a:spcPts val="0"/>
              </a:spcBef>
              <a:defRPr sz="1095">
                <a:solidFill>
                  <a:srgbClr val="9C27B0"/>
                </a:solidFill>
                <a:latin typeface="Times Roman"/>
                <a:ea typeface="Times Roman"/>
                <a:cs typeface="Times Roman"/>
                <a:sym typeface="Times Roman"/>
              </a:defRPr>
            </a:pPr>
            <a:r>
              <a:rPr>
                <a:solidFill>
                  <a:srgbClr val="37474F"/>
                </a:solidFill>
              </a:rPr>
              <a:t>    </a:t>
            </a:r>
            <a:r>
              <a:t>@Ignore</a:t>
            </a:r>
            <a:endParaRPr>
              <a:solidFill>
                <a:srgbClr val="37474F"/>
              </a:solidFill>
            </a:endParaRPr>
          </a:p>
          <a:p>
            <a:pPr defTabSz="333756">
              <a:lnSpc>
                <a:spcPts val="2900"/>
              </a:lnSpc>
              <a:spcBef>
                <a:spcPts val="0"/>
              </a:spcBef>
              <a:defRPr sz="1095">
                <a:solidFill>
                  <a:srgbClr val="37474F"/>
                </a:solidFill>
                <a:latin typeface="Times Roman"/>
                <a:ea typeface="Times Roman"/>
                <a:cs typeface="Times Roman"/>
                <a:sym typeface="Times Roman"/>
              </a:defRPr>
            </a:pPr>
            <a:r>
              <a:t>    </a:t>
            </a:r>
            <a:r>
              <a:rPr>
                <a:solidFill>
                  <a:srgbClr val="3F51B5"/>
                </a:solidFill>
              </a:rPr>
              <a:t>public</a:t>
            </a:r>
            <a:r>
              <a:t> User(String userName) {</a:t>
            </a:r>
          </a:p>
          <a:p>
            <a:pPr defTabSz="333756">
              <a:lnSpc>
                <a:spcPts val="2900"/>
              </a:lnSpc>
              <a:spcBef>
                <a:spcPts val="0"/>
              </a:spcBef>
              <a:defRPr sz="1095">
                <a:solidFill>
                  <a:srgbClr val="37474F"/>
                </a:solidFill>
                <a:latin typeface="Times Roman"/>
                <a:ea typeface="Times Roman"/>
                <a:cs typeface="Times Roman"/>
                <a:sym typeface="Times Roman"/>
              </a:defRPr>
            </a:pPr>
            <a:r>
              <a:t>        mId = UUID.randomUUID().toString();</a:t>
            </a:r>
          </a:p>
          <a:p>
            <a:pPr defTabSz="333756">
              <a:lnSpc>
                <a:spcPts val="2900"/>
              </a:lnSpc>
              <a:spcBef>
                <a:spcPts val="0"/>
              </a:spcBef>
              <a:defRPr sz="1095">
                <a:solidFill>
                  <a:srgbClr val="37474F"/>
                </a:solidFill>
                <a:latin typeface="Times Roman"/>
                <a:ea typeface="Times Roman"/>
                <a:cs typeface="Times Roman"/>
                <a:sym typeface="Times Roman"/>
              </a:defRPr>
            </a:pPr>
            <a:r>
              <a:t>        mUserName = userName;</a:t>
            </a:r>
          </a:p>
          <a:p>
            <a:pPr defTabSz="333756">
              <a:lnSpc>
                <a:spcPts val="2900"/>
              </a:lnSpc>
              <a:spcBef>
                <a:spcPts val="0"/>
              </a:spcBef>
              <a:defRPr sz="1095">
                <a:solidFill>
                  <a:srgbClr val="37474F"/>
                </a:solidFill>
                <a:latin typeface="Times Roman"/>
                <a:ea typeface="Times Roman"/>
                <a:cs typeface="Times Roman"/>
                <a:sym typeface="Times Roman"/>
              </a:defRPr>
            </a:pPr>
            <a:r>
              <a:t>        mDate = new Date(System.currentTimeMillis());</a:t>
            </a:r>
          </a:p>
          <a:p>
            <a:pPr defTabSz="333756">
              <a:lnSpc>
                <a:spcPts val="2900"/>
              </a:lnSpc>
              <a:spcBef>
                <a:spcPts val="0"/>
              </a:spcBef>
              <a:defRPr sz="1095">
                <a:solidFill>
                  <a:srgbClr val="37474F"/>
                </a:solidFill>
                <a:latin typeface="Times Roman"/>
                <a:ea typeface="Times Roman"/>
                <a:cs typeface="Times Roman"/>
                <a:sym typeface="Times Roman"/>
              </a:defRPr>
            </a:pPr>
            <a:r>
              <a:t>    }</a:t>
            </a:r>
          </a:p>
          <a:p>
            <a:pPr defTabSz="333756">
              <a:lnSpc>
                <a:spcPts val="2900"/>
              </a:lnSpc>
              <a:spcBef>
                <a:spcPts val="0"/>
              </a:spcBef>
              <a:defRPr sz="1095">
                <a:solidFill>
                  <a:srgbClr val="37474F"/>
                </a:solidFill>
                <a:latin typeface="Times Roman"/>
                <a:ea typeface="Times Roman"/>
                <a:cs typeface="Times Roman"/>
                <a:sym typeface="Times Roman"/>
              </a:defRPr>
            </a:pPr>
            <a:r>
              <a:t>    </a:t>
            </a:r>
            <a:r>
              <a:rPr>
                <a:solidFill>
                  <a:srgbClr val="3F51B5"/>
                </a:solidFill>
              </a:rPr>
              <a:t>public</a:t>
            </a:r>
            <a:r>
              <a:t> User(String id, String userName, Date date) {</a:t>
            </a:r>
          </a:p>
          <a:p>
            <a:pPr defTabSz="333756">
              <a:lnSpc>
                <a:spcPts val="2900"/>
              </a:lnSpc>
              <a:spcBef>
                <a:spcPts val="0"/>
              </a:spcBef>
              <a:defRPr sz="1095">
                <a:solidFill>
                  <a:srgbClr val="37474F"/>
                </a:solidFill>
                <a:latin typeface="Times Roman"/>
                <a:ea typeface="Times Roman"/>
                <a:cs typeface="Times Roman"/>
                <a:sym typeface="Times Roman"/>
              </a:defRPr>
            </a:pPr>
            <a:r>
              <a:t>        </a:t>
            </a:r>
            <a:r>
              <a:rPr>
                <a:solidFill>
                  <a:srgbClr val="3F51B5"/>
                </a:solidFill>
              </a:rPr>
              <a:t>this</a:t>
            </a:r>
            <a:r>
              <a:t>.mId = id;</a:t>
            </a:r>
          </a:p>
          <a:p>
            <a:pPr defTabSz="333756">
              <a:lnSpc>
                <a:spcPts val="2900"/>
              </a:lnSpc>
              <a:spcBef>
                <a:spcPts val="0"/>
              </a:spcBef>
              <a:defRPr sz="1095">
                <a:solidFill>
                  <a:srgbClr val="37474F"/>
                </a:solidFill>
                <a:latin typeface="Times Roman"/>
                <a:ea typeface="Times Roman"/>
                <a:cs typeface="Times Roman"/>
                <a:sym typeface="Times Roman"/>
              </a:defRPr>
            </a:pPr>
            <a:r>
              <a:t>        </a:t>
            </a:r>
            <a:r>
              <a:rPr>
                <a:solidFill>
                  <a:srgbClr val="3F51B5"/>
                </a:solidFill>
              </a:rPr>
              <a:t>this</a:t>
            </a:r>
            <a:r>
              <a:t>.mUserName = userName;</a:t>
            </a:r>
          </a:p>
          <a:p>
            <a:pPr defTabSz="333756">
              <a:lnSpc>
                <a:spcPts val="2900"/>
              </a:lnSpc>
              <a:spcBef>
                <a:spcPts val="0"/>
              </a:spcBef>
              <a:defRPr sz="1095">
                <a:solidFill>
                  <a:srgbClr val="37474F"/>
                </a:solidFill>
                <a:latin typeface="Times Roman"/>
                <a:ea typeface="Times Roman"/>
                <a:cs typeface="Times Roman"/>
                <a:sym typeface="Times Roman"/>
              </a:defRPr>
            </a:pPr>
            <a:r>
              <a:t>        </a:t>
            </a:r>
            <a:r>
              <a:rPr>
                <a:solidFill>
                  <a:srgbClr val="3F51B5"/>
                </a:solidFill>
              </a:rPr>
              <a:t>this</a:t>
            </a:r>
            <a:r>
              <a:t>.mDate = date;</a:t>
            </a:r>
          </a:p>
          <a:p>
            <a:pPr defTabSz="333756">
              <a:lnSpc>
                <a:spcPts val="2900"/>
              </a:lnSpc>
              <a:spcBef>
                <a:spcPts val="0"/>
              </a:spcBef>
              <a:defRPr sz="1095">
                <a:solidFill>
                  <a:srgbClr val="37474F"/>
                </a:solidFill>
                <a:latin typeface="Times Roman"/>
                <a:ea typeface="Times Roman"/>
                <a:cs typeface="Times Roman"/>
                <a:sym typeface="Times Roman"/>
              </a:defRPr>
            </a:pPr>
            <a:r>
              <a:t>    }</a:t>
            </a:r>
          </a:p>
          <a:p>
            <a:pPr defTabSz="333756">
              <a:lnSpc>
                <a:spcPts val="2900"/>
              </a:lnSpc>
              <a:spcBef>
                <a:spcPts val="0"/>
              </a:spcBef>
              <a:defRPr sz="1095">
                <a:solidFill>
                  <a:srgbClr val="37474F"/>
                </a:solidFill>
                <a:latin typeface="Times Roman"/>
                <a:ea typeface="Times Roman"/>
                <a:cs typeface="Times Roman"/>
                <a:sym typeface="Times Roman"/>
              </a:defRPr>
            </a:pPr>
            <a:r>
              <a:t>...</a:t>
            </a:r>
          </a:p>
          <a:p>
            <a:pPr defTabSz="333756">
              <a:lnSpc>
                <a:spcPts val="2900"/>
              </a:lnSpc>
              <a:spcBef>
                <a:spcPts val="0"/>
              </a:spcBef>
              <a:defRPr sz="1095">
                <a:solidFill>
                  <a:srgbClr val="37474F"/>
                </a:solidFill>
                <a:latin typeface="Times Roman"/>
                <a:ea typeface="Times Roman"/>
                <a:cs typeface="Times Roman"/>
                <a:sym typeface="Times Roman"/>
              </a:defRPr>
            </a:pPr>
            <a:r>
              <a:t>}</a:t>
            </a:r>
          </a:p>
        </p:txBody>
      </p:sp>
      <p:sp>
        <p:nvSpPr>
          <p:cNvPr id="503"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Room</a:t>
            </a:r>
          </a:p>
        </p:txBody>
      </p:sp>
      <p:sp>
        <p:nvSpPr>
          <p:cNvPr id="504" name="Slide Number"/>
          <p:cNvSpPr txBox="1"/>
          <p:nvPr>
            <p:ph type="sldNum" sz="quarter" idx="2"/>
          </p:nvPr>
        </p:nvSpPr>
        <p:spPr>
          <a:xfrm>
            <a:off x="215857" y="5855666"/>
            <a:ext cx="725324"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Entity…"/>
          <p:cNvSpPr txBox="1"/>
          <p:nvPr>
            <p:ph type="body" idx="1"/>
          </p:nvPr>
        </p:nvSpPr>
        <p:spPr>
          <a:xfrm>
            <a:off x="982568" y="1978549"/>
            <a:ext cx="10226865" cy="4673639"/>
          </a:xfrm>
          <a:prstGeom prst="rect">
            <a:avLst/>
          </a:prstGeom>
        </p:spPr>
        <p:txBody>
          <a:bodyPr/>
          <a:lstStyle/>
          <a:p>
            <a:pPr>
              <a:defRPr sz="1800">
                <a:latin typeface="Proxima Nova"/>
                <a:ea typeface="Proxima Nova"/>
                <a:cs typeface="Proxima Nova"/>
                <a:sym typeface="Proxima Nova"/>
              </a:defRPr>
            </a:pPr>
            <a:r>
              <a:t>Entity</a:t>
            </a:r>
          </a:p>
          <a:p>
            <a:pPr defTabSz="457200">
              <a:lnSpc>
                <a:spcPct val="100000"/>
              </a:lnSpc>
              <a:spcBef>
                <a:spcPts val="0"/>
              </a:spcBef>
              <a:defRPr>
                <a:solidFill>
                  <a:srgbClr val="000000"/>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9C27B0"/>
                </a:solidFill>
              </a:rPr>
              <a:t>@Query</a:t>
            </a:r>
            <a:r>
              <a:t>(“SELECT * FROM Users”)</a:t>
            </a:r>
          </a:p>
          <a:p>
            <a:pPr defTabSz="457200">
              <a:lnSpc>
                <a:spcPts val="4000"/>
              </a:lnSpc>
              <a:spcBef>
                <a:spcPts val="0"/>
              </a:spcBef>
              <a:defRPr sz="1500">
                <a:solidFill>
                  <a:srgbClr val="37474F"/>
                </a:solidFill>
                <a:latin typeface="Times Roman"/>
                <a:ea typeface="Times Roman"/>
                <a:cs typeface="Times Roman"/>
                <a:sym typeface="Times Roman"/>
              </a:defRPr>
            </a:pPr>
            <a:r>
              <a:t>List&lt;User&gt; getUsers();</a:t>
            </a:r>
          </a:p>
          <a:p>
            <a:pPr defTabSz="457200">
              <a:lnSpc>
                <a:spcPts val="4000"/>
              </a:lnSpc>
              <a:spcBef>
                <a:spcPts val="0"/>
              </a:spcBef>
              <a:defRPr sz="1500">
                <a:solidFill>
                  <a:srgbClr val="37474F"/>
                </a:solidFill>
                <a:latin typeface="Times Roman"/>
                <a:ea typeface="Times Roman"/>
                <a:cs typeface="Times Roman"/>
                <a:sym typeface="Times Roman"/>
              </a:defRPr>
            </a:pPr>
          </a:p>
          <a:p>
            <a:pPr>
              <a:defRPr sz="1800">
                <a:latin typeface="Proxima Nova"/>
                <a:ea typeface="Proxima Nova"/>
                <a:cs typeface="Proxima Nova"/>
                <a:sym typeface="Proxima Nova"/>
              </a:defRPr>
            </a:pPr>
            <a:r>
              <a:t>Database</a:t>
            </a:r>
          </a:p>
          <a:p>
            <a:pPr defTabSz="457200">
              <a:lnSpc>
                <a:spcPct val="100000"/>
              </a:lnSpc>
              <a:spcBef>
                <a:spcPts val="0"/>
              </a:spcBef>
              <a:defRPr>
                <a:solidFill>
                  <a:srgbClr val="000000"/>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9C27B0"/>
                </a:solidFill>
              </a:rPr>
              <a:t>@Database</a:t>
            </a:r>
            <a:r>
              <a:t>(entities = {User.class}, version = </a:t>
            </a:r>
            <a:r>
              <a:rPr>
                <a:solidFill>
                  <a:srgbClr val="C53929"/>
                </a:solidFill>
              </a:rPr>
              <a:t>2</a:t>
            </a:r>
            <a:r>
              <a:t>)</a:t>
            </a: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9C27B0"/>
                </a:solidFill>
              </a:rPr>
              <a:t>@TypeConverters</a:t>
            </a:r>
            <a:r>
              <a:t>(DateConverter.class)</a:t>
            </a: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public</a:t>
            </a:r>
            <a:r>
              <a:t> </a:t>
            </a:r>
            <a:r>
              <a:rPr>
                <a:solidFill>
                  <a:srgbClr val="3F51B5"/>
                </a:solidFill>
              </a:rPr>
              <a:t>abstract</a:t>
            </a:r>
            <a:r>
              <a:t> </a:t>
            </a:r>
            <a:r>
              <a:rPr>
                <a:solidFill>
                  <a:srgbClr val="3F51B5"/>
                </a:solidFill>
              </a:rPr>
              <a:t>class</a:t>
            </a:r>
            <a:r>
              <a:t> UsersDatabase extends RoomDatabase {</a:t>
            </a:r>
          </a:p>
          <a:p>
            <a:pPr defTabSz="457200">
              <a:lnSpc>
                <a:spcPts val="4000"/>
              </a:lnSpc>
              <a:spcBef>
                <a:spcPts val="0"/>
              </a:spcBef>
              <a:defRPr sz="1500">
                <a:solidFill>
                  <a:srgbClr val="37474F"/>
                </a:solidFill>
                <a:latin typeface="Times Roman"/>
                <a:ea typeface="Times Roman"/>
                <a:cs typeface="Times Roman"/>
                <a:sym typeface="Times Roman"/>
              </a:defRPr>
            </a:pPr>
            <a:r>
              <a:t>    </a:t>
            </a:r>
            <a:r>
              <a:rPr>
                <a:solidFill>
                  <a:srgbClr val="3F51B5"/>
                </a:solidFill>
              </a:rPr>
              <a:t>private</a:t>
            </a:r>
            <a:r>
              <a:t> static UsersDatabase INSTANCE;</a:t>
            </a:r>
          </a:p>
          <a:p>
            <a:pPr defTabSz="457200">
              <a:lnSpc>
                <a:spcPts val="4000"/>
              </a:lnSpc>
              <a:spcBef>
                <a:spcPts val="0"/>
              </a:spcBef>
              <a:defRPr sz="1500">
                <a:solidFill>
                  <a:srgbClr val="37474F"/>
                </a:solidFill>
                <a:latin typeface="Times Roman"/>
                <a:ea typeface="Times Roman"/>
                <a:cs typeface="Times Roman"/>
                <a:sym typeface="Times Roman"/>
              </a:defRPr>
            </a:pPr>
            <a:r>
              <a:t>    </a:t>
            </a:r>
            <a:r>
              <a:rPr>
                <a:solidFill>
                  <a:srgbClr val="3F51B5"/>
                </a:solidFill>
              </a:rPr>
              <a:t>public</a:t>
            </a:r>
            <a:r>
              <a:t> </a:t>
            </a:r>
            <a:r>
              <a:rPr>
                <a:solidFill>
                  <a:srgbClr val="3F51B5"/>
                </a:solidFill>
              </a:rPr>
              <a:t>abstract</a:t>
            </a:r>
            <a:r>
              <a:t> UserDao userDao();</a:t>
            </a:r>
          </a:p>
        </p:txBody>
      </p:sp>
      <p:sp>
        <p:nvSpPr>
          <p:cNvPr id="507"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Room</a:t>
            </a:r>
          </a:p>
        </p:txBody>
      </p:sp>
      <p:sp>
        <p:nvSpPr>
          <p:cNvPr id="508" name="Slide Number"/>
          <p:cNvSpPr txBox="1"/>
          <p:nvPr>
            <p:ph type="sldNum" sz="quarter" idx="2"/>
          </p:nvPr>
        </p:nvSpPr>
        <p:spPr>
          <a:xfrm>
            <a:off x="215857" y="5855666"/>
            <a:ext cx="840538"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Migration…"/>
          <p:cNvSpPr txBox="1"/>
          <p:nvPr>
            <p:ph type="body" idx="1"/>
          </p:nvPr>
        </p:nvSpPr>
        <p:spPr>
          <a:xfrm>
            <a:off x="982568" y="1978549"/>
            <a:ext cx="10226865" cy="4673639"/>
          </a:xfrm>
          <a:prstGeom prst="rect">
            <a:avLst/>
          </a:prstGeom>
        </p:spPr>
        <p:txBody>
          <a:bodyPr/>
          <a:lstStyle/>
          <a:p>
            <a:pPr>
              <a:defRPr sz="1800">
                <a:latin typeface="Proxima Nova"/>
                <a:ea typeface="Proxima Nova"/>
                <a:cs typeface="Proxima Nova"/>
                <a:sym typeface="Proxima Nova"/>
              </a:defRPr>
            </a:pPr>
            <a:r>
              <a:t>Migration</a:t>
            </a:r>
          </a:p>
          <a:p>
            <a:pPr defTabSz="457200">
              <a:lnSpc>
                <a:spcPct val="100000"/>
              </a:lnSpc>
              <a:spcBef>
                <a:spcPts val="0"/>
              </a:spcBef>
              <a:defRPr>
                <a:solidFill>
                  <a:srgbClr val="000000"/>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t>static </a:t>
            </a:r>
            <a:r>
              <a:rPr>
                <a:solidFill>
                  <a:srgbClr val="3F51B5"/>
                </a:solidFill>
              </a:rPr>
              <a:t>final</a:t>
            </a:r>
            <a:r>
              <a:t> Migration MIGRATION_1_2 = new Migration(</a:t>
            </a:r>
            <a:r>
              <a:rPr>
                <a:solidFill>
                  <a:srgbClr val="C53929"/>
                </a:solidFill>
              </a:rPr>
              <a:t>1</a:t>
            </a:r>
            <a:r>
              <a:t>, </a:t>
            </a:r>
            <a:r>
              <a:rPr>
                <a:solidFill>
                  <a:srgbClr val="C53929"/>
                </a:solidFill>
              </a:rPr>
              <a:t>2</a:t>
            </a:r>
            <a:r>
              <a:t>) {</a:t>
            </a:r>
          </a:p>
          <a:p>
            <a:pPr defTabSz="457200">
              <a:lnSpc>
                <a:spcPts val="4000"/>
              </a:lnSpc>
              <a:spcBef>
                <a:spcPts val="0"/>
              </a:spcBef>
              <a:defRPr sz="1500">
                <a:solidFill>
                  <a:srgbClr val="9C27B0"/>
                </a:solidFill>
                <a:latin typeface="Times Roman"/>
                <a:ea typeface="Times Roman"/>
                <a:cs typeface="Times Roman"/>
                <a:sym typeface="Times Roman"/>
              </a:defRPr>
            </a:pPr>
            <a:r>
              <a:rPr>
                <a:solidFill>
                  <a:srgbClr val="37474F"/>
                </a:solidFill>
              </a:rPr>
              <a:t>    </a:t>
            </a:r>
            <a:r>
              <a:t>@Override</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    </a:t>
            </a:r>
            <a:r>
              <a:rPr>
                <a:solidFill>
                  <a:srgbClr val="3F51B5"/>
                </a:solidFill>
              </a:rPr>
              <a:t>public</a:t>
            </a:r>
            <a:r>
              <a:t> void migrate(SupportSQLiteDatabase database) {</a:t>
            </a:r>
          </a:p>
          <a:p>
            <a:pPr defTabSz="457200">
              <a:lnSpc>
                <a:spcPts val="4000"/>
              </a:lnSpc>
              <a:spcBef>
                <a:spcPts val="0"/>
              </a:spcBef>
              <a:defRPr sz="1500">
                <a:solidFill>
                  <a:srgbClr val="D81B60"/>
                </a:solidFill>
                <a:latin typeface="Times Roman"/>
                <a:ea typeface="Times Roman"/>
                <a:cs typeface="Times Roman"/>
                <a:sym typeface="Times Roman"/>
              </a:defRPr>
            </a:pPr>
            <a:r>
              <a:t>// Since we didn't alter the table, there's nothing else to do here.</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    }</a:t>
            </a:r>
          </a:p>
          <a:p>
            <a:pPr defTabSz="457200">
              <a:lnSpc>
                <a:spcPts val="4000"/>
              </a:lnSpc>
              <a:spcBef>
                <a:spcPts val="0"/>
              </a:spcBef>
              <a:defRPr sz="1500">
                <a:solidFill>
                  <a:srgbClr val="37474F"/>
                </a:solidFill>
                <a:latin typeface="Times Roman"/>
                <a:ea typeface="Times Roman"/>
                <a:cs typeface="Times Roman"/>
                <a:sym typeface="Times Roman"/>
              </a:defRPr>
            </a:pPr>
            <a:r>
              <a:t>};</a:t>
            </a:r>
          </a:p>
          <a:p>
            <a:pPr defTabSz="457200">
              <a:lnSpc>
                <a:spcPts val="4000"/>
              </a:lnSpc>
              <a:spcBef>
                <a:spcPts val="0"/>
              </a:spcBef>
              <a:defRPr sz="1500">
                <a:solidFill>
                  <a:srgbClr val="37474F"/>
                </a:solidFill>
                <a:latin typeface="Times Roman"/>
                <a:ea typeface="Times Roman"/>
                <a:cs typeface="Times Roman"/>
                <a:sym typeface="Times Roman"/>
              </a:defRPr>
            </a:pPr>
          </a:p>
          <a:p>
            <a:pPr>
              <a:defRPr sz="1800">
                <a:latin typeface="Proxima Nova"/>
                <a:ea typeface="Proxima Nova"/>
                <a:cs typeface="Proxima Nova"/>
                <a:sym typeface="Proxima Nova"/>
              </a:defRPr>
            </a:pPr>
            <a:r>
              <a:t>Database</a:t>
            </a:r>
          </a:p>
          <a:p>
            <a:pPr defTabSz="457200">
              <a:lnSpc>
                <a:spcPct val="100000"/>
              </a:lnSpc>
              <a:spcBef>
                <a:spcPts val="0"/>
              </a:spcBef>
              <a:defRPr>
                <a:solidFill>
                  <a:srgbClr val="000000"/>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t>database = Room.databaseBuilder(context.getApplicationContext(),</a:t>
            </a:r>
          </a:p>
          <a:p>
            <a:pPr defTabSz="457200">
              <a:lnSpc>
                <a:spcPts val="4000"/>
              </a:lnSpc>
              <a:spcBef>
                <a:spcPts val="0"/>
              </a:spcBef>
              <a:defRPr sz="1500">
                <a:solidFill>
                  <a:srgbClr val="37474F"/>
                </a:solidFill>
                <a:latin typeface="Times Roman"/>
                <a:ea typeface="Times Roman"/>
                <a:cs typeface="Times Roman"/>
                <a:sym typeface="Times Roman"/>
              </a:defRPr>
            </a:pPr>
            <a:r>
              <a:t>        UsersDatabase.class, </a:t>
            </a:r>
            <a:r>
              <a:rPr>
                <a:solidFill>
                  <a:srgbClr val="388E3C"/>
                </a:solidFill>
              </a:rPr>
              <a:t>"Sample.db"</a:t>
            </a:r>
            <a:r>
              <a:t>)</a:t>
            </a:r>
          </a:p>
          <a:p>
            <a:pPr defTabSz="457200">
              <a:lnSpc>
                <a:spcPts val="4000"/>
              </a:lnSpc>
              <a:spcBef>
                <a:spcPts val="0"/>
              </a:spcBef>
              <a:defRPr sz="1500">
                <a:solidFill>
                  <a:srgbClr val="37474F"/>
                </a:solidFill>
                <a:latin typeface="Times Roman"/>
                <a:ea typeface="Times Roman"/>
                <a:cs typeface="Times Roman"/>
                <a:sym typeface="Times Roman"/>
              </a:defRPr>
            </a:pPr>
            <a:r>
              <a:t>        .addMigrations(MIGRATION_1_2)</a:t>
            </a:r>
          </a:p>
          <a:p>
            <a:pPr defTabSz="457200">
              <a:lnSpc>
                <a:spcPts val="4000"/>
              </a:lnSpc>
              <a:spcBef>
                <a:spcPts val="0"/>
              </a:spcBef>
              <a:defRPr sz="1500">
                <a:solidFill>
                  <a:srgbClr val="37474F"/>
                </a:solidFill>
                <a:latin typeface="Times Roman"/>
                <a:ea typeface="Times Roman"/>
                <a:cs typeface="Times Roman"/>
                <a:sym typeface="Times Roman"/>
              </a:defRPr>
            </a:pPr>
            <a:r>
              <a:t>        .build();</a:t>
            </a:r>
          </a:p>
        </p:txBody>
      </p:sp>
      <p:sp>
        <p:nvSpPr>
          <p:cNvPr id="511"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Room</a:t>
            </a:r>
          </a:p>
        </p:txBody>
      </p:sp>
      <p:sp>
        <p:nvSpPr>
          <p:cNvPr id="512" name="Slide Number"/>
          <p:cNvSpPr txBox="1"/>
          <p:nvPr>
            <p:ph type="sldNum" sz="quarter" idx="2"/>
          </p:nvPr>
        </p:nvSpPr>
        <p:spPr>
          <a:xfrm>
            <a:off x="215857" y="5855666"/>
            <a:ext cx="832613"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You can manipulate your data in different ways…"/>
          <p:cNvSpPr txBox="1"/>
          <p:nvPr>
            <p:ph type="body" idx="1"/>
          </p:nvPr>
        </p:nvSpPr>
        <p:spPr>
          <a:xfrm>
            <a:off x="982568" y="1978549"/>
            <a:ext cx="10226865" cy="4673639"/>
          </a:xfrm>
          <a:prstGeom prst="rect">
            <a:avLst/>
          </a:prstGeom>
        </p:spPr>
        <p:txBody>
          <a:bodyPr/>
          <a:lstStyle/>
          <a:p>
            <a:pPr defTabSz="868680">
              <a:spcBef>
                <a:spcPts val="900"/>
              </a:spcBef>
              <a:defRPr sz="1710">
                <a:latin typeface="Proxima Nova"/>
                <a:ea typeface="Proxima Nova"/>
                <a:cs typeface="Proxima Nova"/>
                <a:sym typeface="Proxima Nova"/>
              </a:defRPr>
            </a:pPr>
            <a:r>
              <a:t>You can manipulate your data in different ways</a:t>
            </a:r>
          </a:p>
          <a:p>
            <a:pPr defTabSz="434340">
              <a:lnSpc>
                <a:spcPct val="100000"/>
              </a:lnSpc>
              <a:spcBef>
                <a:spcPts val="0"/>
              </a:spcBef>
              <a:defRPr sz="1900">
                <a:solidFill>
                  <a:srgbClr val="000000"/>
                </a:solidFill>
                <a:latin typeface="Times Roman"/>
                <a:ea typeface="Times Roman"/>
                <a:cs typeface="Times Roman"/>
                <a:sym typeface="Times Roman"/>
              </a:defRPr>
            </a:pPr>
          </a:p>
          <a:p>
            <a:pPr defTabSz="434340">
              <a:lnSpc>
                <a:spcPts val="3800"/>
              </a:lnSpc>
              <a:spcBef>
                <a:spcPts val="0"/>
              </a:spcBef>
              <a:defRPr sz="1425">
                <a:solidFill>
                  <a:srgbClr val="9C27B0"/>
                </a:solidFill>
                <a:latin typeface="Times Roman"/>
                <a:ea typeface="Times Roman"/>
                <a:cs typeface="Times Roman"/>
                <a:sym typeface="Times Roman"/>
              </a:defRPr>
            </a:pPr>
            <a:r>
              <a:t>@Dao</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rPr>
                <a:solidFill>
                  <a:srgbClr val="3F51B5"/>
                </a:solidFill>
              </a:rPr>
              <a:t>interface</a:t>
            </a:r>
            <a:r>
              <a:t> UserDao {</a:t>
            </a:r>
          </a:p>
          <a:p>
            <a:pPr defTabSz="434340">
              <a:lnSpc>
                <a:spcPts val="3800"/>
              </a:lnSpc>
              <a:spcBef>
                <a:spcPts val="0"/>
              </a:spcBef>
              <a:defRPr sz="1425">
                <a:solidFill>
                  <a:srgbClr val="9C27B0"/>
                </a:solidFill>
                <a:latin typeface="Times Roman"/>
                <a:ea typeface="Times Roman"/>
                <a:cs typeface="Times Roman"/>
                <a:sym typeface="Times Roman"/>
              </a:defRPr>
            </a:pPr>
            <a:r>
              <a:rPr>
                <a:solidFill>
                  <a:srgbClr val="37474F"/>
                </a:solidFill>
              </a:rPr>
              <a:t>    </a:t>
            </a:r>
            <a:r>
              <a:t>@Insert</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t>    </a:t>
            </a:r>
            <a:r>
              <a:rPr>
                <a:solidFill>
                  <a:srgbClr val="3F51B5"/>
                </a:solidFill>
              </a:rPr>
              <a:t>fun</a:t>
            </a:r>
            <a:r>
              <a:t> insertAll(</a:t>
            </a:r>
            <a:r>
              <a:rPr>
                <a:solidFill>
                  <a:srgbClr val="3F51B5"/>
                </a:solidFill>
              </a:rPr>
              <a:t>vararg</a:t>
            </a:r>
            <a:r>
              <a:t> users: User)</a:t>
            </a:r>
          </a:p>
          <a:p>
            <a:pPr defTabSz="434340">
              <a:lnSpc>
                <a:spcPts val="3800"/>
              </a:lnSpc>
              <a:spcBef>
                <a:spcPts val="0"/>
              </a:spcBef>
              <a:defRPr sz="1425">
                <a:solidFill>
                  <a:srgbClr val="9C27B0"/>
                </a:solidFill>
                <a:latin typeface="Times Roman"/>
                <a:ea typeface="Times Roman"/>
                <a:cs typeface="Times Roman"/>
                <a:sym typeface="Times Roman"/>
              </a:defRPr>
            </a:pPr>
            <a:r>
              <a:rPr>
                <a:solidFill>
                  <a:srgbClr val="37474F"/>
                </a:solidFill>
              </a:rPr>
              <a:t>    </a:t>
            </a:r>
            <a:r>
              <a:t>@Delete</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t>    </a:t>
            </a:r>
            <a:r>
              <a:rPr>
                <a:solidFill>
                  <a:srgbClr val="3F51B5"/>
                </a:solidFill>
              </a:rPr>
              <a:t>fun</a:t>
            </a:r>
            <a:r>
              <a:t> delete(user: User)</a:t>
            </a:r>
          </a:p>
          <a:p>
            <a:pPr defTabSz="434340">
              <a:lnSpc>
                <a:spcPts val="3800"/>
              </a:lnSpc>
              <a:spcBef>
                <a:spcPts val="0"/>
              </a:spcBef>
              <a:defRPr sz="1425">
                <a:solidFill>
                  <a:srgbClr val="388E3C"/>
                </a:solidFill>
                <a:latin typeface="Times Roman"/>
                <a:ea typeface="Times Roman"/>
                <a:cs typeface="Times Roman"/>
                <a:sym typeface="Times Roman"/>
              </a:defRPr>
            </a:pPr>
            <a:r>
              <a:rPr>
                <a:solidFill>
                  <a:srgbClr val="37474F"/>
                </a:solidFill>
              </a:rPr>
              <a:t>    </a:t>
            </a:r>
            <a:r>
              <a:rPr>
                <a:solidFill>
                  <a:srgbClr val="9C27B0"/>
                </a:solidFill>
              </a:rPr>
              <a:t>@Query</a:t>
            </a:r>
            <a:r>
              <a:rPr>
                <a:solidFill>
                  <a:srgbClr val="37474F"/>
                </a:solidFill>
              </a:rPr>
              <a:t>(</a:t>
            </a:r>
            <a:r>
              <a:t>"SELECT * FROM user"</a:t>
            </a:r>
            <a:r>
              <a:rPr>
                <a:solidFill>
                  <a:srgbClr val="37474F"/>
                </a:solidFill>
              </a:rPr>
              <a:t>)</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t>    </a:t>
            </a:r>
            <a:r>
              <a:rPr>
                <a:solidFill>
                  <a:srgbClr val="3F51B5"/>
                </a:solidFill>
              </a:rPr>
              <a:t>fun</a:t>
            </a:r>
            <a:r>
              <a:t> getAll(): List&lt;User&gt;</a:t>
            </a:r>
          </a:p>
          <a:p>
            <a:pPr defTabSz="434340">
              <a:lnSpc>
                <a:spcPts val="3800"/>
              </a:lnSpc>
              <a:spcBef>
                <a:spcPts val="0"/>
              </a:spcBef>
              <a:defRPr sz="1425">
                <a:solidFill>
                  <a:srgbClr val="37474F"/>
                </a:solidFill>
                <a:latin typeface="Times Roman"/>
                <a:ea typeface="Times Roman"/>
                <a:cs typeface="Times Roman"/>
                <a:sym typeface="Times Roman"/>
              </a:defRPr>
            </a:pPr>
            <a:r>
              <a:t>    </a:t>
            </a:r>
            <a:r>
              <a:rPr>
                <a:solidFill>
                  <a:srgbClr val="9C27B0"/>
                </a:solidFill>
              </a:rPr>
              <a:t>@Insert</a:t>
            </a:r>
            <a:r>
              <a:t>(onConflict = OnConflictStrategy.REPLACE)</a:t>
            </a:r>
          </a:p>
          <a:p>
            <a:pPr defTabSz="434340">
              <a:lnSpc>
                <a:spcPts val="3800"/>
              </a:lnSpc>
              <a:spcBef>
                <a:spcPts val="0"/>
              </a:spcBef>
              <a:defRPr sz="1425">
                <a:solidFill>
                  <a:srgbClr val="37474F"/>
                </a:solidFill>
                <a:latin typeface="Times Roman"/>
                <a:ea typeface="Times Roman"/>
                <a:cs typeface="Times Roman"/>
                <a:sym typeface="Times Roman"/>
              </a:defRPr>
            </a:pPr>
            <a:r>
              <a:t>    </a:t>
            </a:r>
            <a:r>
              <a:rPr>
                <a:solidFill>
                  <a:srgbClr val="3F51B5"/>
                </a:solidFill>
              </a:rPr>
              <a:t>fun</a:t>
            </a:r>
            <a:r>
              <a:t> insertUsers(</a:t>
            </a:r>
            <a:r>
              <a:rPr>
                <a:solidFill>
                  <a:srgbClr val="3F51B5"/>
                </a:solidFill>
              </a:rPr>
              <a:t>vararg</a:t>
            </a:r>
            <a:r>
              <a:t> users: User)</a:t>
            </a:r>
          </a:p>
          <a:p>
            <a:pPr defTabSz="434340">
              <a:lnSpc>
                <a:spcPts val="3800"/>
              </a:lnSpc>
              <a:spcBef>
                <a:spcPts val="0"/>
              </a:spcBef>
              <a:defRPr sz="1425">
                <a:solidFill>
                  <a:srgbClr val="9C27B0"/>
                </a:solidFill>
                <a:latin typeface="Times Roman"/>
                <a:ea typeface="Times Roman"/>
                <a:cs typeface="Times Roman"/>
                <a:sym typeface="Times Roman"/>
              </a:defRPr>
            </a:pPr>
            <a:r>
              <a:rPr>
                <a:solidFill>
                  <a:srgbClr val="37474F"/>
                </a:solidFill>
              </a:rPr>
              <a:t>    </a:t>
            </a:r>
            <a:r>
              <a:t>@Insert</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t>    </a:t>
            </a:r>
            <a:r>
              <a:rPr>
                <a:solidFill>
                  <a:srgbClr val="3F51B5"/>
                </a:solidFill>
              </a:rPr>
              <a:t>fun</a:t>
            </a:r>
            <a:r>
              <a:t> insertBothUsers(user1: User, user2: User)</a:t>
            </a:r>
          </a:p>
          <a:p>
            <a:pPr defTabSz="434340">
              <a:lnSpc>
                <a:spcPts val="3800"/>
              </a:lnSpc>
              <a:spcBef>
                <a:spcPts val="0"/>
              </a:spcBef>
              <a:defRPr sz="1425">
                <a:solidFill>
                  <a:srgbClr val="9C27B0"/>
                </a:solidFill>
                <a:latin typeface="Times Roman"/>
                <a:ea typeface="Times Roman"/>
                <a:cs typeface="Times Roman"/>
                <a:sym typeface="Times Roman"/>
              </a:defRPr>
            </a:pPr>
            <a:r>
              <a:rPr>
                <a:solidFill>
                  <a:srgbClr val="37474F"/>
                </a:solidFill>
              </a:rPr>
              <a:t>    </a:t>
            </a:r>
            <a:r>
              <a:t>@Insert</a:t>
            </a:r>
            <a:endParaRPr>
              <a:solidFill>
                <a:srgbClr val="37474F"/>
              </a:solidFill>
            </a:endParaRPr>
          </a:p>
          <a:p>
            <a:pPr defTabSz="434340">
              <a:lnSpc>
                <a:spcPts val="3800"/>
              </a:lnSpc>
              <a:spcBef>
                <a:spcPts val="0"/>
              </a:spcBef>
              <a:defRPr sz="1425">
                <a:solidFill>
                  <a:srgbClr val="37474F"/>
                </a:solidFill>
                <a:latin typeface="Times Roman"/>
                <a:ea typeface="Times Roman"/>
                <a:cs typeface="Times Roman"/>
                <a:sym typeface="Times Roman"/>
              </a:defRPr>
            </a:pPr>
            <a:r>
              <a:t>    </a:t>
            </a:r>
            <a:r>
              <a:rPr>
                <a:solidFill>
                  <a:srgbClr val="3F51B5"/>
                </a:solidFill>
              </a:rPr>
              <a:t>fun</a:t>
            </a:r>
            <a:r>
              <a:t> insertUsersAndFriends(user: User, friends: List&lt;User&gt;)</a:t>
            </a:r>
          </a:p>
          <a:p>
            <a:pPr defTabSz="434340">
              <a:lnSpc>
                <a:spcPts val="3800"/>
              </a:lnSpc>
              <a:spcBef>
                <a:spcPts val="0"/>
              </a:spcBef>
              <a:defRPr sz="1425">
                <a:solidFill>
                  <a:srgbClr val="37474F"/>
                </a:solidFill>
                <a:latin typeface="Times Roman"/>
                <a:ea typeface="Times Roman"/>
                <a:cs typeface="Times Roman"/>
                <a:sym typeface="Times Roman"/>
              </a:defRPr>
            </a:pPr>
            <a:r>
              <a:t>}</a:t>
            </a:r>
          </a:p>
        </p:txBody>
      </p:sp>
      <p:sp>
        <p:nvSpPr>
          <p:cNvPr id="515"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Room</a:t>
            </a:r>
          </a:p>
        </p:txBody>
      </p:sp>
      <p:sp>
        <p:nvSpPr>
          <p:cNvPr id="516" name="Slide Number"/>
          <p:cNvSpPr txBox="1"/>
          <p:nvPr>
            <p:ph type="sldNum" sz="quarter" idx="2"/>
          </p:nvPr>
        </p:nvSpPr>
        <p:spPr>
          <a:xfrm>
            <a:off x="215857" y="5855666"/>
            <a:ext cx="838709"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Firebase Realtime Database…"/>
          <p:cNvSpPr txBox="1"/>
          <p:nvPr>
            <p:ph type="body" idx="1"/>
          </p:nvPr>
        </p:nvSpPr>
        <p:spPr>
          <a:xfrm>
            <a:off x="982568" y="1978549"/>
            <a:ext cx="10635087" cy="4675341"/>
          </a:xfrm>
          <a:prstGeom prst="rect">
            <a:avLst/>
          </a:prstGeom>
        </p:spPr>
        <p:txBody>
          <a:bodyPr/>
          <a:lstStyle/>
          <a:p>
            <a:pPr defTabSz="859536">
              <a:spcBef>
                <a:spcPts val="900"/>
              </a:spcBef>
              <a:defRPr b="1" sz="1692">
                <a:latin typeface="Proxima Nova"/>
                <a:ea typeface="Proxima Nova"/>
                <a:cs typeface="Proxima Nova"/>
                <a:sym typeface="Proxima Nova"/>
              </a:defRPr>
            </a:pPr>
            <a:r>
              <a:t>Firebase Realtime Database</a:t>
            </a:r>
          </a:p>
          <a:p>
            <a:pPr defTabSz="859536">
              <a:spcBef>
                <a:spcPts val="900"/>
              </a:spcBef>
              <a:defRPr sz="1692">
                <a:latin typeface="Proxima Nova"/>
                <a:ea typeface="Proxima Nova"/>
                <a:cs typeface="Proxima Nova"/>
                <a:sym typeface="Proxima Nova"/>
              </a:defRPr>
            </a:pPr>
            <a:r>
              <a:t>It's a cloud-hosted database. Data is stored as JSON and synchronized in realtime to every connected client. All clients share one Realtime Database instance and automatically receive updates with the newest data.</a:t>
            </a:r>
          </a:p>
          <a:p>
            <a:pPr defTabSz="859536">
              <a:spcBef>
                <a:spcPts val="900"/>
              </a:spcBef>
              <a:defRPr sz="1692">
                <a:latin typeface="Proxima Nova"/>
                <a:ea typeface="Proxima Nova"/>
                <a:cs typeface="Proxima Nova"/>
                <a:sym typeface="Proxima Nova"/>
              </a:defRPr>
            </a:pPr>
            <a:r>
              <a:t>reasonably simple</a:t>
            </a:r>
          </a:p>
          <a:p>
            <a:pPr defTabSz="859536">
              <a:spcBef>
                <a:spcPts val="900"/>
              </a:spcBef>
              <a:defRPr sz="1692">
                <a:latin typeface="Proxima Nova"/>
                <a:ea typeface="Proxima Nova"/>
                <a:cs typeface="Proxima Nova"/>
                <a:sym typeface="Proxima Nova"/>
              </a:defRPr>
            </a:pPr>
            <a:r>
              <a:t>- quick start</a:t>
            </a:r>
          </a:p>
          <a:p>
            <a:pPr defTabSz="859536">
              <a:spcBef>
                <a:spcPts val="900"/>
              </a:spcBef>
              <a:defRPr sz="1692">
                <a:latin typeface="Proxima Nova"/>
                <a:ea typeface="Proxima Nova"/>
                <a:cs typeface="Proxima Nova"/>
                <a:sym typeface="Proxima Nova"/>
              </a:defRPr>
            </a:pPr>
            <a:r>
              <a:t>- realtime</a:t>
            </a:r>
          </a:p>
          <a:p>
            <a:pPr defTabSz="859536">
              <a:spcBef>
                <a:spcPts val="900"/>
              </a:spcBef>
              <a:defRPr sz="1692">
                <a:latin typeface="Proxima Nova"/>
                <a:ea typeface="Proxima Nova"/>
                <a:cs typeface="Proxima Nova"/>
                <a:sym typeface="Proxima Nova"/>
              </a:defRPr>
            </a:pPr>
            <a:r>
              <a:t>- offline</a:t>
            </a:r>
          </a:p>
          <a:p>
            <a:pPr defTabSz="859536">
              <a:spcBef>
                <a:spcPts val="900"/>
              </a:spcBef>
              <a:defRPr sz="1692">
                <a:latin typeface="Proxima Nova"/>
                <a:ea typeface="Proxima Nova"/>
                <a:cs typeface="Proxima Nova"/>
                <a:sym typeface="Proxima Nova"/>
              </a:defRPr>
            </a:pPr>
          </a:p>
          <a:p>
            <a:pPr defTabSz="859536">
              <a:spcBef>
                <a:spcPts val="900"/>
              </a:spcBef>
              <a:defRPr b="1" sz="1692">
                <a:latin typeface="Proxima Nova"/>
                <a:ea typeface="Proxima Nova"/>
                <a:cs typeface="Proxima Nova"/>
                <a:sym typeface="Proxima Nova"/>
              </a:defRPr>
            </a:pPr>
            <a:r>
              <a:t>Firestore</a:t>
            </a:r>
          </a:p>
          <a:p>
            <a:pPr defTabSz="859536">
              <a:spcBef>
                <a:spcPts val="900"/>
              </a:spcBef>
              <a:defRPr sz="1692">
                <a:latin typeface="Proxima Nova"/>
                <a:ea typeface="Proxima Nova"/>
                <a:cs typeface="Proxima Nova"/>
                <a:sym typeface="Proxima Nova"/>
              </a:defRPr>
            </a:pPr>
            <a:r>
              <a:t>- more sophisticated (document DB, like MongoDB)</a:t>
            </a:r>
          </a:p>
          <a:p>
            <a:pPr defTabSz="859536">
              <a:spcBef>
                <a:spcPts val="900"/>
              </a:spcBef>
              <a:defRPr sz="1692">
                <a:latin typeface="Proxima Nova"/>
                <a:ea typeface="Proxima Nova"/>
                <a:cs typeface="Proxima Nova"/>
                <a:sym typeface="Proxima Nova"/>
              </a:defRPr>
            </a:pPr>
            <a:r>
              <a:t>- transactions</a:t>
            </a:r>
          </a:p>
          <a:p>
            <a:pPr defTabSz="859536">
              <a:spcBef>
                <a:spcPts val="900"/>
              </a:spcBef>
              <a:defRPr sz="1692">
                <a:latin typeface="Proxima Nova"/>
                <a:ea typeface="Proxima Nova"/>
                <a:cs typeface="Proxima Nova"/>
                <a:sym typeface="Proxima Nova"/>
              </a:defRPr>
            </a:pPr>
            <a:r>
              <a:t>- powerful sorting and filtering</a:t>
            </a:r>
          </a:p>
          <a:p>
            <a:pPr defTabSz="859536">
              <a:spcBef>
                <a:spcPts val="900"/>
              </a:spcBef>
              <a:defRPr sz="1692">
                <a:latin typeface="Proxima Nova"/>
                <a:ea typeface="Proxima Nova"/>
                <a:cs typeface="Proxima Nova"/>
                <a:sym typeface="Proxima Nova"/>
              </a:defRPr>
            </a:pPr>
            <a:r>
              <a:t>- scalable</a:t>
            </a:r>
          </a:p>
        </p:txBody>
      </p:sp>
      <p:sp>
        <p:nvSpPr>
          <p:cNvPr id="519"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Cloud databases</a:t>
            </a:r>
          </a:p>
        </p:txBody>
      </p:sp>
      <p:sp>
        <p:nvSpPr>
          <p:cNvPr id="520" name="Slide Number"/>
          <p:cNvSpPr txBox="1"/>
          <p:nvPr>
            <p:ph type="sldNum" sz="quarter" idx="2"/>
          </p:nvPr>
        </p:nvSpPr>
        <p:spPr>
          <a:xfrm>
            <a:off x="215857" y="5855666"/>
            <a:ext cx="845415"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Setup…"/>
          <p:cNvSpPr txBox="1"/>
          <p:nvPr>
            <p:ph type="body" idx="1"/>
          </p:nvPr>
        </p:nvSpPr>
        <p:spPr>
          <a:xfrm>
            <a:off x="982568" y="1978549"/>
            <a:ext cx="10635087" cy="4675341"/>
          </a:xfrm>
          <a:prstGeom prst="rect">
            <a:avLst/>
          </a:prstGeom>
        </p:spPr>
        <p:txBody>
          <a:bodyPr/>
          <a:lstStyle/>
          <a:p>
            <a:pPr>
              <a:defRPr sz="1800">
                <a:latin typeface="Proxima Nova"/>
                <a:ea typeface="Proxima Nova"/>
                <a:cs typeface="Proxima Nova"/>
                <a:sym typeface="Proxima Nova"/>
              </a:defRPr>
            </a:pPr>
            <a:r>
              <a:t>Setup</a:t>
            </a:r>
          </a:p>
          <a:p>
            <a:pPr defTabSz="457200">
              <a:lnSpc>
                <a:spcPts val="4000"/>
              </a:lnSpc>
              <a:spcBef>
                <a:spcPts val="0"/>
              </a:spcBef>
              <a:defRPr sz="1500">
                <a:solidFill>
                  <a:srgbClr val="37474F"/>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private</a:t>
            </a:r>
            <a:r>
              <a:t> DatabaseReference database;</a:t>
            </a:r>
          </a:p>
          <a:p>
            <a:pPr defTabSz="457200">
              <a:lnSpc>
                <a:spcPts val="4000"/>
              </a:lnSpc>
              <a:spcBef>
                <a:spcPts val="0"/>
              </a:spcBef>
              <a:defRPr sz="1500">
                <a:solidFill>
                  <a:srgbClr val="D81B60"/>
                </a:solidFill>
                <a:latin typeface="Times Roman"/>
                <a:ea typeface="Times Roman"/>
                <a:cs typeface="Times Roman"/>
                <a:sym typeface="Times Roman"/>
              </a:defRPr>
            </a:pPr>
            <a:r>
              <a:t>// ...</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database = FirebaseDatabase.getInstance().getReference();</a:t>
            </a:r>
          </a:p>
          <a:p>
            <a:pPr>
              <a:defRPr sz="1800">
                <a:latin typeface="Proxima Nova"/>
                <a:ea typeface="Proxima Nova"/>
                <a:cs typeface="Proxima Nova"/>
                <a:sym typeface="Proxima Nova"/>
              </a:defRPr>
            </a:pPr>
          </a:p>
          <a:p>
            <a:pPr defTabSz="457200">
              <a:lnSpc>
                <a:spcPts val="4000"/>
              </a:lnSpc>
              <a:spcBef>
                <a:spcPts val="0"/>
              </a:spcBef>
              <a:defRPr sz="1500">
                <a:solidFill>
                  <a:srgbClr val="9C27B0"/>
                </a:solidFill>
                <a:latin typeface="Times Roman"/>
                <a:ea typeface="Times Roman"/>
                <a:cs typeface="Times Roman"/>
                <a:sym typeface="Times Roman"/>
              </a:defRPr>
            </a:pPr>
            <a:r>
              <a:t>@IgnoreExtraProperties</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data</a:t>
            </a:r>
            <a:r>
              <a:t> </a:t>
            </a:r>
            <a:r>
              <a:rPr>
                <a:solidFill>
                  <a:srgbClr val="3F51B5"/>
                </a:solidFill>
              </a:rPr>
              <a:t>class</a:t>
            </a:r>
            <a:r>
              <a:t> User(</a:t>
            </a:r>
            <a:r>
              <a:rPr>
                <a:solidFill>
                  <a:srgbClr val="3F51B5"/>
                </a:solidFill>
              </a:rPr>
              <a:t>val</a:t>
            </a:r>
            <a:r>
              <a:t> username: String? = </a:t>
            </a:r>
            <a:r>
              <a:rPr>
                <a:solidFill>
                  <a:srgbClr val="3F51B5"/>
                </a:solidFill>
              </a:rPr>
              <a:t>null</a:t>
            </a:r>
            <a:r>
              <a:t>, </a:t>
            </a:r>
            <a:r>
              <a:rPr>
                <a:solidFill>
                  <a:srgbClr val="3F51B5"/>
                </a:solidFill>
              </a:rPr>
              <a:t>val</a:t>
            </a:r>
            <a:r>
              <a:t> email: String? = </a:t>
            </a:r>
            <a:r>
              <a:rPr>
                <a:solidFill>
                  <a:srgbClr val="3F51B5"/>
                </a:solidFill>
              </a:rPr>
              <a:t>null</a:t>
            </a:r>
            <a:r>
              <a:t>) {</a:t>
            </a:r>
          </a:p>
          <a:p>
            <a:pPr defTabSz="457200">
              <a:lnSpc>
                <a:spcPts val="4000"/>
              </a:lnSpc>
              <a:spcBef>
                <a:spcPts val="0"/>
              </a:spcBef>
              <a:defRPr sz="1500">
                <a:solidFill>
                  <a:srgbClr val="D81B60"/>
                </a:solidFill>
                <a:latin typeface="Times Roman"/>
                <a:ea typeface="Times Roman"/>
                <a:cs typeface="Times Roman"/>
                <a:sym typeface="Times Roman"/>
              </a:defRPr>
            </a:pPr>
            <a:r>
              <a:rPr>
                <a:solidFill>
                  <a:srgbClr val="37474F"/>
                </a:solidFill>
              </a:rPr>
              <a:t>    </a:t>
            </a:r>
            <a:r>
              <a:t>// Null default values create a no-argument default constructor,</a:t>
            </a:r>
            <a:endParaRPr>
              <a:solidFill>
                <a:srgbClr val="37474F"/>
              </a:solidFill>
            </a:endParaRPr>
          </a:p>
          <a:p>
            <a:pPr defTabSz="457200">
              <a:lnSpc>
                <a:spcPts val="4000"/>
              </a:lnSpc>
              <a:spcBef>
                <a:spcPts val="0"/>
              </a:spcBef>
              <a:defRPr sz="1500">
                <a:solidFill>
                  <a:srgbClr val="D81B60"/>
                </a:solidFill>
                <a:latin typeface="Times Roman"/>
                <a:ea typeface="Times Roman"/>
                <a:cs typeface="Times Roman"/>
                <a:sym typeface="Times Roman"/>
              </a:defRPr>
            </a:pPr>
            <a:r>
              <a:rPr>
                <a:solidFill>
                  <a:srgbClr val="37474F"/>
                </a:solidFill>
              </a:rPr>
              <a:t>    </a:t>
            </a:r>
            <a:r>
              <a:t>// which is needed for deserialization from a DataSnapshot.</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a:t>
            </a:r>
          </a:p>
        </p:txBody>
      </p:sp>
      <p:sp>
        <p:nvSpPr>
          <p:cNvPr id="523"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Firebase Realtime Database</a:t>
            </a:r>
          </a:p>
        </p:txBody>
      </p:sp>
      <p:sp>
        <p:nvSpPr>
          <p:cNvPr id="524" name="Slide Number"/>
          <p:cNvSpPr txBox="1"/>
          <p:nvPr>
            <p:ph type="sldNum" sz="quarter" idx="2"/>
          </p:nvPr>
        </p:nvSpPr>
        <p:spPr>
          <a:xfrm>
            <a:off x="215857" y="5855666"/>
            <a:ext cx="845415"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Write data…"/>
          <p:cNvSpPr txBox="1"/>
          <p:nvPr>
            <p:ph type="body" idx="1"/>
          </p:nvPr>
        </p:nvSpPr>
        <p:spPr>
          <a:xfrm>
            <a:off x="982568" y="1978549"/>
            <a:ext cx="10635087" cy="4675341"/>
          </a:xfrm>
          <a:prstGeom prst="rect">
            <a:avLst/>
          </a:prstGeom>
        </p:spPr>
        <p:txBody>
          <a:bodyPr/>
          <a:lstStyle/>
          <a:p>
            <a:pPr>
              <a:defRPr sz="1800">
                <a:latin typeface="Proxima Nova"/>
                <a:ea typeface="Proxima Nova"/>
                <a:cs typeface="Proxima Nova"/>
                <a:sym typeface="Proxima Nova"/>
              </a:defRPr>
            </a:pPr>
            <a:r>
              <a:t>Write data</a:t>
            </a:r>
          </a:p>
          <a:p>
            <a:pPr>
              <a:defRPr sz="1800">
                <a:latin typeface="Proxima Nova"/>
                <a:ea typeface="Proxima Nova"/>
                <a:cs typeface="Proxima Nova"/>
                <a:sym typeface="Proxima Nova"/>
              </a:defRPr>
            </a:p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fun</a:t>
            </a:r>
            <a:r>
              <a:t> writeNewUser(userId: String, name: String, email: String) {</a:t>
            </a:r>
          </a:p>
          <a:p>
            <a:pPr defTabSz="457200">
              <a:lnSpc>
                <a:spcPts val="4000"/>
              </a:lnSpc>
              <a:spcBef>
                <a:spcPts val="0"/>
              </a:spcBef>
              <a:defRPr sz="1500">
                <a:solidFill>
                  <a:srgbClr val="37474F"/>
                </a:solidFill>
                <a:latin typeface="Times Roman"/>
                <a:ea typeface="Times Roman"/>
                <a:cs typeface="Times Roman"/>
                <a:sym typeface="Times Roman"/>
              </a:defRPr>
            </a:pPr>
            <a:r>
              <a:t>    </a:t>
            </a:r>
            <a:r>
              <a:rPr>
                <a:solidFill>
                  <a:srgbClr val="3F51B5"/>
                </a:solidFill>
              </a:rPr>
              <a:t>val</a:t>
            </a:r>
            <a:r>
              <a:t> user = User(name, email)</a:t>
            </a:r>
          </a:p>
          <a:p>
            <a:pPr defTabSz="457200">
              <a:lnSpc>
                <a:spcPts val="4000"/>
              </a:lnSpc>
              <a:spcBef>
                <a:spcPts val="0"/>
              </a:spcBef>
              <a:defRPr sz="1500">
                <a:solidFill>
                  <a:srgbClr val="37474F"/>
                </a:solidFill>
                <a:latin typeface="Times Roman"/>
                <a:ea typeface="Times Roman"/>
                <a:cs typeface="Times Roman"/>
                <a:sym typeface="Times Roman"/>
              </a:defRPr>
            </a:pPr>
            <a:r>
              <a:t>    database.child(</a:t>
            </a:r>
            <a:r>
              <a:rPr>
                <a:solidFill>
                  <a:srgbClr val="388E3C"/>
                </a:solidFill>
              </a:rPr>
              <a:t>"users"</a:t>
            </a:r>
            <a:r>
              <a:t>).child(userId).setValue(user)</a:t>
            </a:r>
          </a:p>
          <a:p>
            <a:pPr defTabSz="457200">
              <a:lnSpc>
                <a:spcPts val="4000"/>
              </a:lnSpc>
              <a:spcBef>
                <a:spcPts val="0"/>
              </a:spcBef>
              <a:defRPr sz="1500">
                <a:solidFill>
                  <a:srgbClr val="37474F"/>
                </a:solidFill>
                <a:latin typeface="Times Roman"/>
                <a:ea typeface="Times Roman"/>
                <a:cs typeface="Times Roman"/>
                <a:sym typeface="Times Roman"/>
              </a:defRPr>
            </a:pPr>
            <a:r>
              <a:t>}</a:t>
            </a:r>
          </a:p>
          <a:p>
            <a:pPr defTabSz="457200">
              <a:lnSpc>
                <a:spcPts val="4000"/>
              </a:lnSpc>
              <a:spcBef>
                <a:spcPts val="0"/>
              </a:spcBef>
              <a:defRPr sz="1500">
                <a:solidFill>
                  <a:srgbClr val="37474F"/>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t>database.child(</a:t>
            </a:r>
            <a:r>
              <a:rPr>
                <a:solidFill>
                  <a:srgbClr val="388E3C"/>
                </a:solidFill>
              </a:rPr>
              <a:t>"users"</a:t>
            </a:r>
            <a:r>
              <a:t>).child(userId).child(</a:t>
            </a:r>
            <a:r>
              <a:rPr>
                <a:solidFill>
                  <a:srgbClr val="388E3C"/>
                </a:solidFill>
              </a:rPr>
              <a:t>"username"</a:t>
            </a:r>
            <a:r>
              <a:t>).setValue(name)</a:t>
            </a:r>
          </a:p>
        </p:txBody>
      </p:sp>
      <p:sp>
        <p:nvSpPr>
          <p:cNvPr id="527"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Firebase Realtime Database</a:t>
            </a:r>
          </a:p>
        </p:txBody>
      </p:sp>
      <p:sp>
        <p:nvSpPr>
          <p:cNvPr id="528" name="Slide Number"/>
          <p:cNvSpPr txBox="1"/>
          <p:nvPr>
            <p:ph type="sldNum" sz="quarter" idx="2"/>
          </p:nvPr>
        </p:nvSpPr>
        <p:spPr>
          <a:xfrm>
            <a:off x="215857" y="5855666"/>
            <a:ext cx="807010"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Read data…"/>
          <p:cNvSpPr txBox="1"/>
          <p:nvPr>
            <p:ph type="body" idx="1"/>
          </p:nvPr>
        </p:nvSpPr>
        <p:spPr>
          <a:xfrm>
            <a:off x="1102450" y="2038311"/>
            <a:ext cx="10635087" cy="4675340"/>
          </a:xfrm>
          <a:prstGeom prst="rect">
            <a:avLst/>
          </a:prstGeom>
        </p:spPr>
        <p:txBody>
          <a:bodyPr/>
          <a:lstStyle/>
          <a:p>
            <a:pPr>
              <a:defRPr sz="1800">
                <a:latin typeface="Proxima Nova"/>
                <a:ea typeface="Proxima Nova"/>
                <a:cs typeface="Proxima Nova"/>
                <a:sym typeface="Proxima Nova"/>
              </a:defRPr>
            </a:pPr>
            <a:r>
              <a:t>Read data</a:t>
            </a:r>
          </a:p>
          <a:p>
            <a:pPr defTabSz="457200">
              <a:lnSpc>
                <a:spcPts val="4000"/>
              </a:lnSpc>
              <a:spcBef>
                <a:spcPts val="0"/>
              </a:spcBef>
              <a:defRPr sz="1500">
                <a:solidFill>
                  <a:srgbClr val="37474F"/>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val</a:t>
            </a:r>
            <a:r>
              <a:t> postListener = </a:t>
            </a:r>
            <a:r>
              <a:rPr>
                <a:solidFill>
                  <a:srgbClr val="3F51B5"/>
                </a:solidFill>
              </a:rPr>
              <a:t>object</a:t>
            </a:r>
            <a:r>
              <a:t> : ValueEventListener {</a:t>
            </a:r>
          </a:p>
          <a:p>
            <a:pPr defTabSz="457200">
              <a:lnSpc>
                <a:spcPts val="4000"/>
              </a:lnSpc>
              <a:spcBef>
                <a:spcPts val="0"/>
              </a:spcBef>
              <a:defRPr sz="1500">
                <a:solidFill>
                  <a:srgbClr val="37474F"/>
                </a:solidFill>
                <a:latin typeface="Times Roman"/>
                <a:ea typeface="Times Roman"/>
                <a:cs typeface="Times Roman"/>
                <a:sym typeface="Times Roman"/>
              </a:defRPr>
            </a:pPr>
            <a:r>
              <a:t>    </a:t>
            </a:r>
            <a:r>
              <a:rPr>
                <a:solidFill>
                  <a:srgbClr val="3F51B5"/>
                </a:solidFill>
              </a:rPr>
              <a:t>override</a:t>
            </a:r>
            <a:r>
              <a:t> </a:t>
            </a:r>
            <a:r>
              <a:rPr>
                <a:solidFill>
                  <a:srgbClr val="3F51B5"/>
                </a:solidFill>
              </a:rPr>
              <a:t>fun</a:t>
            </a:r>
            <a:r>
              <a:t> onDataChange(dataSnapshot: DataSnapshot) {</a:t>
            </a:r>
          </a:p>
          <a:p>
            <a:pPr defTabSz="457200">
              <a:lnSpc>
                <a:spcPts val="4000"/>
              </a:lnSpc>
              <a:spcBef>
                <a:spcPts val="0"/>
              </a:spcBef>
              <a:defRPr sz="1500">
                <a:solidFill>
                  <a:srgbClr val="D81B60"/>
                </a:solidFill>
                <a:latin typeface="Times Roman"/>
                <a:ea typeface="Times Roman"/>
                <a:cs typeface="Times Roman"/>
                <a:sym typeface="Times Roman"/>
              </a:defRPr>
            </a:pPr>
            <a:r>
              <a:rPr>
                <a:solidFill>
                  <a:srgbClr val="37474F"/>
                </a:solidFill>
              </a:rPr>
              <a:t>        </a:t>
            </a:r>
            <a:r>
              <a:t>// Get Post object and use the values to update the UI</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        </a:t>
            </a:r>
            <a:r>
              <a:rPr>
                <a:solidFill>
                  <a:srgbClr val="3F51B5"/>
                </a:solidFill>
              </a:rPr>
              <a:t>val</a:t>
            </a:r>
            <a:r>
              <a:t> post = dataSnapshot.getValue&lt;Post&gt;()</a:t>
            </a:r>
          </a:p>
          <a:p>
            <a:pPr defTabSz="457200">
              <a:lnSpc>
                <a:spcPts val="4000"/>
              </a:lnSpc>
              <a:spcBef>
                <a:spcPts val="0"/>
              </a:spcBef>
              <a:defRPr sz="1500">
                <a:solidFill>
                  <a:srgbClr val="37474F"/>
                </a:solidFill>
                <a:latin typeface="Times Roman"/>
                <a:ea typeface="Times Roman"/>
                <a:cs typeface="Times Roman"/>
                <a:sym typeface="Times Roman"/>
              </a:defRPr>
            </a:pPr>
            <a:r>
              <a:t>        </a:t>
            </a:r>
            <a:r>
              <a:rPr>
                <a:solidFill>
                  <a:srgbClr val="D81B60"/>
                </a:solidFill>
              </a:rPr>
              <a:t>// ...</a:t>
            </a:r>
          </a:p>
          <a:p>
            <a:pPr defTabSz="457200">
              <a:lnSpc>
                <a:spcPts val="4000"/>
              </a:lnSpc>
              <a:spcBef>
                <a:spcPts val="0"/>
              </a:spcBef>
              <a:defRPr sz="1500">
                <a:solidFill>
                  <a:srgbClr val="37474F"/>
                </a:solidFill>
                <a:latin typeface="Times Roman"/>
                <a:ea typeface="Times Roman"/>
                <a:cs typeface="Times Roman"/>
                <a:sym typeface="Times Roman"/>
              </a:defRPr>
            </a:pPr>
            <a:r>
              <a:t>    }</a:t>
            </a:r>
          </a:p>
          <a:p>
            <a:pPr defTabSz="457200">
              <a:lnSpc>
                <a:spcPts val="4000"/>
              </a:lnSpc>
              <a:spcBef>
                <a:spcPts val="0"/>
              </a:spcBef>
              <a:defRPr sz="1500">
                <a:solidFill>
                  <a:srgbClr val="37474F"/>
                </a:solidFill>
                <a:latin typeface="Times Roman"/>
                <a:ea typeface="Times Roman"/>
                <a:cs typeface="Times Roman"/>
                <a:sym typeface="Times Roman"/>
              </a:defRPr>
            </a:pPr>
            <a:r>
              <a:t>    </a:t>
            </a:r>
            <a:r>
              <a:rPr>
                <a:solidFill>
                  <a:srgbClr val="3F51B5"/>
                </a:solidFill>
              </a:rPr>
              <a:t>override</a:t>
            </a:r>
            <a:r>
              <a:t> </a:t>
            </a:r>
            <a:r>
              <a:rPr>
                <a:solidFill>
                  <a:srgbClr val="3F51B5"/>
                </a:solidFill>
              </a:rPr>
              <a:t>fun</a:t>
            </a:r>
            <a:r>
              <a:t> onCancelled(databaseError: DatabaseError) {</a:t>
            </a:r>
          </a:p>
          <a:p>
            <a:pPr defTabSz="457200">
              <a:lnSpc>
                <a:spcPts val="4000"/>
              </a:lnSpc>
              <a:spcBef>
                <a:spcPts val="0"/>
              </a:spcBef>
              <a:defRPr sz="1500">
                <a:solidFill>
                  <a:srgbClr val="D81B60"/>
                </a:solidFill>
                <a:latin typeface="Times Roman"/>
                <a:ea typeface="Times Roman"/>
                <a:cs typeface="Times Roman"/>
                <a:sym typeface="Times Roman"/>
              </a:defRPr>
            </a:pPr>
            <a:r>
              <a:rPr>
                <a:solidFill>
                  <a:srgbClr val="37474F"/>
                </a:solidFill>
              </a:rPr>
              <a:t>        </a:t>
            </a:r>
            <a:r>
              <a:t>// Getting Post failed, log a message</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        Log.w(TAG, </a:t>
            </a:r>
            <a:r>
              <a:rPr>
                <a:solidFill>
                  <a:srgbClr val="388E3C"/>
                </a:solidFill>
              </a:rPr>
              <a:t>"loadPost:onCancelled"</a:t>
            </a:r>
            <a:r>
              <a:t>, databaseError.toException())</a:t>
            </a:r>
          </a:p>
          <a:p>
            <a:pPr defTabSz="457200">
              <a:lnSpc>
                <a:spcPts val="4000"/>
              </a:lnSpc>
              <a:spcBef>
                <a:spcPts val="0"/>
              </a:spcBef>
              <a:defRPr sz="1500">
                <a:solidFill>
                  <a:srgbClr val="37474F"/>
                </a:solidFill>
                <a:latin typeface="Times Roman"/>
                <a:ea typeface="Times Roman"/>
                <a:cs typeface="Times Roman"/>
                <a:sym typeface="Times Roman"/>
              </a:defRPr>
            </a:pPr>
            <a:r>
              <a:t>    }</a:t>
            </a:r>
          </a:p>
          <a:p>
            <a:pPr defTabSz="457200">
              <a:lnSpc>
                <a:spcPts val="4000"/>
              </a:lnSpc>
              <a:spcBef>
                <a:spcPts val="0"/>
              </a:spcBef>
              <a:defRPr sz="1500">
                <a:solidFill>
                  <a:srgbClr val="37474F"/>
                </a:solidFill>
                <a:latin typeface="Times Roman"/>
                <a:ea typeface="Times Roman"/>
                <a:cs typeface="Times Roman"/>
                <a:sym typeface="Times Roman"/>
              </a:defRPr>
            </a:pPr>
            <a:r>
              <a:t>}</a:t>
            </a:r>
          </a:p>
          <a:p>
            <a:pPr defTabSz="457200">
              <a:lnSpc>
                <a:spcPts val="4000"/>
              </a:lnSpc>
              <a:spcBef>
                <a:spcPts val="0"/>
              </a:spcBef>
              <a:defRPr sz="1500">
                <a:solidFill>
                  <a:srgbClr val="37474F"/>
                </a:solidFill>
                <a:latin typeface="Times Roman"/>
                <a:ea typeface="Times Roman"/>
                <a:cs typeface="Times Roman"/>
                <a:sym typeface="Times Roman"/>
              </a:defRPr>
            </a:pPr>
            <a:r>
              <a:t>postReference.addValueEventListener(postListener)</a:t>
            </a:r>
          </a:p>
        </p:txBody>
      </p:sp>
      <p:sp>
        <p:nvSpPr>
          <p:cNvPr id="531"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Firebase Realtime Database</a:t>
            </a:r>
          </a:p>
        </p:txBody>
      </p:sp>
      <p:sp>
        <p:nvSpPr>
          <p:cNvPr id="532" name="Slide Number"/>
          <p:cNvSpPr txBox="1"/>
          <p:nvPr>
            <p:ph type="sldNum" sz="quarter" idx="2"/>
          </p:nvPr>
        </p:nvSpPr>
        <p:spPr>
          <a:xfrm>
            <a:off x="215857" y="5855666"/>
            <a:ext cx="844196"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Read once using get()…"/>
          <p:cNvSpPr txBox="1"/>
          <p:nvPr>
            <p:ph type="body" idx="1"/>
          </p:nvPr>
        </p:nvSpPr>
        <p:spPr>
          <a:xfrm>
            <a:off x="1102450" y="2038311"/>
            <a:ext cx="10635087" cy="4675340"/>
          </a:xfrm>
          <a:prstGeom prst="rect">
            <a:avLst/>
          </a:prstGeom>
        </p:spPr>
        <p:txBody>
          <a:bodyPr/>
          <a:lstStyle/>
          <a:p>
            <a:pPr>
              <a:defRPr sz="1800">
                <a:latin typeface="Proxima Nova"/>
                <a:ea typeface="Proxima Nova"/>
                <a:cs typeface="Proxima Nova"/>
                <a:sym typeface="Proxima Nova"/>
              </a:defRPr>
            </a:pPr>
            <a:r>
              <a:t>Read once using get()</a:t>
            </a:r>
          </a:p>
          <a:p>
            <a:pPr defTabSz="457200">
              <a:lnSpc>
                <a:spcPts val="4000"/>
              </a:lnSpc>
              <a:spcBef>
                <a:spcPts val="0"/>
              </a:spcBef>
              <a:defRPr sz="1500">
                <a:solidFill>
                  <a:srgbClr val="37474F"/>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t>mDatabase.child(</a:t>
            </a:r>
            <a:r>
              <a:rPr>
                <a:solidFill>
                  <a:srgbClr val="388E3C"/>
                </a:solidFill>
              </a:rPr>
              <a:t>"users"</a:t>
            </a:r>
            <a:r>
              <a:t>).child(userId).get().addOnSuccessListener {</a:t>
            </a:r>
          </a:p>
          <a:p>
            <a:pPr defTabSz="457200">
              <a:lnSpc>
                <a:spcPts val="4000"/>
              </a:lnSpc>
              <a:spcBef>
                <a:spcPts val="0"/>
              </a:spcBef>
              <a:defRPr sz="1500">
                <a:solidFill>
                  <a:srgbClr val="388E3C"/>
                </a:solidFill>
                <a:latin typeface="Times Roman"/>
                <a:ea typeface="Times Roman"/>
                <a:cs typeface="Times Roman"/>
                <a:sym typeface="Times Roman"/>
              </a:defRPr>
            </a:pPr>
            <a:r>
              <a:rPr>
                <a:solidFill>
                  <a:srgbClr val="37474F"/>
                </a:solidFill>
              </a:rPr>
              <a:t>    Log.i(</a:t>
            </a:r>
            <a:r>
              <a:t>"firebase"</a:t>
            </a:r>
            <a:r>
              <a:rPr>
                <a:solidFill>
                  <a:srgbClr val="37474F"/>
                </a:solidFill>
              </a:rPr>
              <a:t>, </a:t>
            </a:r>
            <a:r>
              <a:t>"Got value </a:t>
            </a:r>
            <a:r>
              <a:rPr>
                <a:solidFill>
                  <a:srgbClr val="C53929"/>
                </a:solidFill>
              </a:rPr>
              <a:t>${</a:t>
            </a:r>
            <a:r>
              <a:t>it</a:t>
            </a:r>
            <a:r>
              <a:rPr>
                <a:solidFill>
                  <a:srgbClr val="37474F"/>
                </a:solidFill>
              </a:rPr>
              <a:t>.</a:t>
            </a:r>
            <a:r>
              <a:t>value</a:t>
            </a:r>
            <a:r>
              <a:rPr>
                <a:solidFill>
                  <a:srgbClr val="C53929"/>
                </a:solidFill>
              </a:rPr>
              <a:t>}</a:t>
            </a:r>
            <a:r>
              <a:t>"</a:t>
            </a:r>
            <a:r>
              <a:rPr>
                <a:solidFill>
                  <a:srgbClr val="37474F"/>
                </a:solidFill>
              </a:rPr>
              <a:t>)</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}.addOnFailureListener{</a:t>
            </a:r>
          </a:p>
          <a:p>
            <a:pPr defTabSz="457200">
              <a:lnSpc>
                <a:spcPts val="4000"/>
              </a:lnSpc>
              <a:spcBef>
                <a:spcPts val="0"/>
              </a:spcBef>
              <a:defRPr sz="1500">
                <a:solidFill>
                  <a:srgbClr val="388E3C"/>
                </a:solidFill>
                <a:latin typeface="Times Roman"/>
                <a:ea typeface="Times Roman"/>
                <a:cs typeface="Times Roman"/>
                <a:sym typeface="Times Roman"/>
              </a:defRPr>
            </a:pPr>
            <a:r>
              <a:rPr>
                <a:solidFill>
                  <a:srgbClr val="37474F"/>
                </a:solidFill>
              </a:rPr>
              <a:t>    Log.e(</a:t>
            </a:r>
            <a:r>
              <a:t>"firebase"</a:t>
            </a:r>
            <a:r>
              <a:rPr>
                <a:solidFill>
                  <a:srgbClr val="37474F"/>
                </a:solidFill>
              </a:rPr>
              <a:t>, </a:t>
            </a:r>
            <a:r>
              <a:t>"Error getting data"</a:t>
            </a:r>
            <a:r>
              <a:rPr>
                <a:solidFill>
                  <a:srgbClr val="37474F"/>
                </a:solidFill>
              </a:rPr>
              <a:t>, it)</a:t>
            </a:r>
            <a:endParaRPr>
              <a:solidFill>
                <a:srgbClr val="37474F"/>
              </a:solidFill>
            </a:endParaRPr>
          </a:p>
          <a:p>
            <a:pPr defTabSz="457200">
              <a:lnSpc>
                <a:spcPts val="4000"/>
              </a:lnSpc>
              <a:spcBef>
                <a:spcPts val="0"/>
              </a:spcBef>
              <a:defRPr sz="1500">
                <a:solidFill>
                  <a:srgbClr val="37474F"/>
                </a:solidFill>
                <a:latin typeface="Times Roman"/>
                <a:ea typeface="Times Roman"/>
                <a:cs typeface="Times Roman"/>
                <a:sym typeface="Times Roman"/>
              </a:defRPr>
            </a:pPr>
            <a:r>
              <a:t>}</a:t>
            </a:r>
          </a:p>
        </p:txBody>
      </p:sp>
      <p:sp>
        <p:nvSpPr>
          <p:cNvPr id="535"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Firebase Realtime Database</a:t>
            </a:r>
          </a:p>
        </p:txBody>
      </p:sp>
      <p:sp>
        <p:nvSpPr>
          <p:cNvPr id="536" name="Slide Number"/>
          <p:cNvSpPr txBox="1"/>
          <p:nvPr>
            <p:ph type="sldNum" sz="quarter" idx="2"/>
          </p:nvPr>
        </p:nvSpPr>
        <p:spPr>
          <a:xfrm>
            <a:off x="215857" y="5855666"/>
            <a:ext cx="845415"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torages by Location…"/>
          <p:cNvSpPr txBox="1"/>
          <p:nvPr>
            <p:ph type="body" idx="1"/>
          </p:nvPr>
        </p:nvSpPr>
        <p:spPr>
          <a:xfrm>
            <a:off x="982568" y="1978549"/>
            <a:ext cx="10575301" cy="4401254"/>
          </a:xfrm>
          <a:prstGeom prst="rect">
            <a:avLst/>
          </a:prstGeom>
        </p:spPr>
        <p:txBody>
          <a:bodyPr/>
          <a:lstStyle/>
          <a:p>
            <a:pPr>
              <a:defRPr b="1" sz="1800">
                <a:latin typeface="Proxima Nova"/>
                <a:ea typeface="Proxima Nova"/>
                <a:cs typeface="Proxima Nova"/>
                <a:sym typeface="Proxima Nova"/>
              </a:defRPr>
            </a:pPr>
            <a:r>
              <a:t>Storages by Location</a:t>
            </a:r>
          </a:p>
          <a:p>
            <a:pPr>
              <a:defRPr sz="1800">
                <a:latin typeface="Proxima Nova"/>
                <a:ea typeface="Proxima Nova"/>
                <a:cs typeface="Proxima Nova"/>
                <a:sym typeface="Proxima Nova"/>
              </a:defRPr>
            </a:pPr>
            <a:r>
              <a:t>- Embedded (in apk)</a:t>
            </a:r>
          </a:p>
          <a:p>
            <a:pPr>
              <a:defRPr sz="1800">
                <a:latin typeface="Proxima Nova"/>
                <a:ea typeface="Proxima Nova"/>
                <a:cs typeface="Proxima Nova"/>
                <a:sym typeface="Proxima Nova"/>
              </a:defRPr>
            </a:pPr>
            <a:r>
              <a:t>- Internal</a:t>
            </a:r>
          </a:p>
          <a:p>
            <a:pPr>
              <a:defRPr sz="1800">
                <a:latin typeface="Proxima Nova"/>
                <a:ea typeface="Proxima Nova"/>
                <a:cs typeface="Proxima Nova"/>
                <a:sym typeface="Proxima Nova"/>
              </a:defRPr>
            </a:pPr>
            <a:r>
              <a:t>- External</a:t>
            </a:r>
          </a:p>
          <a:p>
            <a:pPr>
              <a:defRPr sz="1800">
                <a:latin typeface="Proxima Nova"/>
                <a:ea typeface="Proxima Nova"/>
                <a:cs typeface="Proxima Nova"/>
                <a:sym typeface="Proxima Nova"/>
              </a:defRPr>
            </a:pPr>
          </a:p>
          <a:p>
            <a:pPr>
              <a:defRPr b="1" sz="1800">
                <a:latin typeface="Proxima Nova"/>
                <a:ea typeface="Proxima Nova"/>
                <a:cs typeface="Proxima Nova"/>
                <a:sym typeface="Proxima Nova"/>
              </a:defRPr>
            </a:pPr>
            <a:r>
              <a:t>Storages by Type</a:t>
            </a:r>
          </a:p>
          <a:p>
            <a:pPr>
              <a:defRPr sz="1800">
                <a:latin typeface="Proxima Nova"/>
                <a:ea typeface="Proxima Nova"/>
                <a:cs typeface="Proxima Nova"/>
                <a:sym typeface="Proxima Nova"/>
              </a:defRPr>
            </a:pPr>
            <a:r>
              <a:t>- Files</a:t>
            </a:r>
          </a:p>
          <a:p>
            <a:pPr>
              <a:defRPr sz="1800">
                <a:latin typeface="Proxima Nova"/>
                <a:ea typeface="Proxima Nova"/>
                <a:cs typeface="Proxima Nova"/>
                <a:sym typeface="Proxima Nova"/>
              </a:defRPr>
            </a:pPr>
            <a:r>
              <a:t>- Key-value storages</a:t>
            </a:r>
          </a:p>
          <a:p>
            <a:pPr>
              <a:defRPr sz="1800">
                <a:latin typeface="Proxima Nova"/>
                <a:ea typeface="Proxima Nova"/>
                <a:cs typeface="Proxima Nova"/>
                <a:sym typeface="Proxima Nova"/>
              </a:defRPr>
            </a:pPr>
            <a:r>
              <a:t>- Databases (SQLite)</a:t>
            </a:r>
          </a:p>
        </p:txBody>
      </p:sp>
      <p:sp>
        <p:nvSpPr>
          <p:cNvPr id="332"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Android Storage</a:t>
            </a:r>
          </a:p>
        </p:txBody>
      </p:sp>
      <p:sp>
        <p:nvSpPr>
          <p:cNvPr id="333" name="Slide Number"/>
          <p:cNvSpPr txBox="1"/>
          <p:nvPr>
            <p:ph type="sldNum" sz="quarter" idx="2"/>
          </p:nvPr>
        </p:nvSpPr>
        <p:spPr>
          <a:xfrm>
            <a:off x="215857" y="5855666"/>
            <a:ext cx="474778"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Content Provider</a:t>
            </a:r>
          </a:p>
        </p:txBody>
      </p:sp>
      <p:sp>
        <p:nvSpPr>
          <p:cNvPr id="539" name="Slide Number"/>
          <p:cNvSpPr txBox="1"/>
          <p:nvPr>
            <p:ph type="sldNum" sz="quarter" idx="2"/>
          </p:nvPr>
        </p:nvSpPr>
        <p:spPr>
          <a:xfrm>
            <a:off x="215857" y="5855666"/>
            <a:ext cx="852730"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0" name="Image" descr="Image"/>
          <p:cNvPicPr>
            <a:picLocks noChangeAspect="1"/>
          </p:cNvPicPr>
          <p:nvPr/>
        </p:nvPicPr>
        <p:blipFill>
          <a:blip r:embed="rId2">
            <a:extLst/>
          </a:blip>
          <a:stretch>
            <a:fillRect/>
          </a:stretch>
        </p:blipFill>
        <p:spPr>
          <a:xfrm>
            <a:off x="2733825" y="2038311"/>
            <a:ext cx="6223783" cy="4348916"/>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Content Provider</a:t>
            </a:r>
          </a:p>
        </p:txBody>
      </p:sp>
      <p:sp>
        <p:nvSpPr>
          <p:cNvPr id="543" name="Slide Number"/>
          <p:cNvSpPr txBox="1"/>
          <p:nvPr>
            <p:ph type="sldNum" sz="quarter" idx="2"/>
          </p:nvPr>
        </p:nvSpPr>
        <p:spPr>
          <a:xfrm>
            <a:off x="215857" y="5855666"/>
            <a:ext cx="725324"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4" name="Image" descr="Image"/>
          <p:cNvPicPr>
            <a:picLocks noChangeAspect="1"/>
          </p:cNvPicPr>
          <p:nvPr/>
        </p:nvPicPr>
        <p:blipFill>
          <a:blip r:embed="rId2">
            <a:extLst/>
          </a:blip>
          <a:stretch>
            <a:fillRect/>
          </a:stretch>
        </p:blipFill>
        <p:spPr>
          <a:xfrm>
            <a:off x="3581272" y="1548048"/>
            <a:ext cx="4528889" cy="4984960"/>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Content Provider</a:t>
            </a:r>
          </a:p>
        </p:txBody>
      </p:sp>
      <p:sp>
        <p:nvSpPr>
          <p:cNvPr id="547" name="Slide Number"/>
          <p:cNvSpPr txBox="1"/>
          <p:nvPr>
            <p:ph type="sldNum" sz="quarter" idx="2"/>
          </p:nvPr>
        </p:nvSpPr>
        <p:spPr>
          <a:xfrm>
            <a:off x="215857" y="5855666"/>
            <a:ext cx="840538"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8" name="Image" descr="Image"/>
          <p:cNvPicPr>
            <a:picLocks noChangeAspect="1"/>
          </p:cNvPicPr>
          <p:nvPr/>
        </p:nvPicPr>
        <p:blipFill>
          <a:blip r:embed="rId2">
            <a:extLst/>
          </a:blip>
          <a:stretch>
            <a:fillRect/>
          </a:stretch>
        </p:blipFill>
        <p:spPr>
          <a:xfrm>
            <a:off x="520436" y="2038311"/>
            <a:ext cx="5653488" cy="3051982"/>
          </a:xfrm>
          <a:prstGeom prst="rect">
            <a:avLst/>
          </a:prstGeom>
          <a:ln w="12700">
            <a:miter lim="400000"/>
          </a:ln>
        </p:spPr>
      </p:pic>
      <p:sp>
        <p:nvSpPr>
          <p:cNvPr id="549" name="// Queries the user dictionary and returns results…"/>
          <p:cNvSpPr txBox="1"/>
          <p:nvPr/>
        </p:nvSpPr>
        <p:spPr>
          <a:xfrm>
            <a:off x="5572333" y="2393153"/>
            <a:ext cx="6585883" cy="2606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lnSpc>
                <a:spcPts val="4000"/>
              </a:lnSpc>
              <a:defRPr sz="1500">
                <a:solidFill>
                  <a:srgbClr val="D81B60"/>
                </a:solidFill>
                <a:latin typeface="Times Roman"/>
                <a:ea typeface="Times Roman"/>
                <a:cs typeface="Times Roman"/>
                <a:sym typeface="Times Roman"/>
              </a:defRPr>
            </a:pPr>
            <a:r>
              <a:t>// Queries the user dictionary and returns results</a:t>
            </a:r>
            <a:endParaRPr>
              <a:solidFill>
                <a:srgbClr val="37474F"/>
              </a:solidFill>
            </a:endParaRPr>
          </a:p>
          <a:p>
            <a:pPr defTabSz="457200">
              <a:lnSpc>
                <a:spcPts val="4000"/>
              </a:lnSpc>
              <a:defRPr sz="1500">
                <a:solidFill>
                  <a:srgbClr val="37474F"/>
                </a:solidFill>
                <a:latin typeface="Times Roman"/>
                <a:ea typeface="Times Roman"/>
                <a:cs typeface="Times Roman"/>
                <a:sym typeface="Times Roman"/>
              </a:defRPr>
            </a:pPr>
            <a:r>
              <a:t>cursor = contentResolver.query(</a:t>
            </a:r>
          </a:p>
          <a:p>
            <a:pPr defTabSz="457200">
              <a:lnSpc>
                <a:spcPts val="4000"/>
              </a:lnSpc>
              <a:defRPr sz="1500">
                <a:solidFill>
                  <a:srgbClr val="37474F"/>
                </a:solidFill>
                <a:latin typeface="Times Roman"/>
                <a:ea typeface="Times Roman"/>
                <a:cs typeface="Times Roman"/>
                <a:sym typeface="Times Roman"/>
              </a:defRPr>
            </a:pPr>
            <a:r>
              <a:t>        UserDictionary.Words.CONTENT_URI,   </a:t>
            </a:r>
            <a:r>
              <a:rPr>
                <a:solidFill>
                  <a:srgbClr val="D81B60"/>
                </a:solidFill>
              </a:rPr>
              <a:t>// The content URI of the words table</a:t>
            </a:r>
          </a:p>
          <a:p>
            <a:pPr defTabSz="457200">
              <a:lnSpc>
                <a:spcPts val="4000"/>
              </a:lnSpc>
              <a:defRPr sz="1500">
                <a:solidFill>
                  <a:srgbClr val="37474F"/>
                </a:solidFill>
                <a:latin typeface="Times Roman"/>
                <a:ea typeface="Times Roman"/>
                <a:cs typeface="Times Roman"/>
                <a:sym typeface="Times Roman"/>
              </a:defRPr>
            </a:pPr>
            <a:r>
              <a:t>        projection,                        </a:t>
            </a:r>
            <a:r>
              <a:rPr>
                <a:solidFill>
                  <a:srgbClr val="D81B60"/>
                </a:solidFill>
              </a:rPr>
              <a:t>// The columns to return for each row</a:t>
            </a:r>
          </a:p>
          <a:p>
            <a:pPr defTabSz="457200">
              <a:lnSpc>
                <a:spcPts val="4000"/>
              </a:lnSpc>
              <a:defRPr sz="1500">
                <a:solidFill>
                  <a:srgbClr val="37474F"/>
                </a:solidFill>
                <a:latin typeface="Times Roman"/>
                <a:ea typeface="Times Roman"/>
                <a:cs typeface="Times Roman"/>
                <a:sym typeface="Times Roman"/>
              </a:defRPr>
            </a:pPr>
            <a:r>
              <a:t>        selectionClause,                   </a:t>
            </a:r>
            <a:r>
              <a:rPr>
                <a:solidFill>
                  <a:srgbClr val="D81B60"/>
                </a:solidFill>
              </a:rPr>
              <a:t>// Selection criteria</a:t>
            </a:r>
          </a:p>
          <a:p>
            <a:pPr defTabSz="457200">
              <a:lnSpc>
                <a:spcPts val="4000"/>
              </a:lnSpc>
              <a:defRPr sz="1500">
                <a:solidFill>
                  <a:srgbClr val="37474F"/>
                </a:solidFill>
                <a:latin typeface="Times Roman"/>
                <a:ea typeface="Times Roman"/>
                <a:cs typeface="Times Roman"/>
                <a:sym typeface="Times Roman"/>
              </a:defRPr>
            </a:pPr>
            <a:r>
              <a:t>        selectionArgs.toTypedArray(),      </a:t>
            </a:r>
            <a:r>
              <a:rPr>
                <a:solidFill>
                  <a:srgbClr val="D81B60"/>
                </a:solidFill>
              </a:rPr>
              <a:t>// Selection criteria</a:t>
            </a:r>
          </a:p>
          <a:p>
            <a:pPr defTabSz="457200">
              <a:lnSpc>
                <a:spcPts val="4000"/>
              </a:lnSpc>
              <a:defRPr sz="1500">
                <a:solidFill>
                  <a:srgbClr val="37474F"/>
                </a:solidFill>
                <a:latin typeface="Times Roman"/>
                <a:ea typeface="Times Roman"/>
                <a:cs typeface="Times Roman"/>
                <a:sym typeface="Times Roman"/>
              </a:defRPr>
            </a:pPr>
            <a:r>
              <a:t>        sortOrder                          </a:t>
            </a:r>
            <a:r>
              <a:rPr>
                <a:solidFill>
                  <a:srgbClr val="D81B60"/>
                </a:solidFill>
              </a:rPr>
              <a:t>// The sort order for the returned rows</a:t>
            </a:r>
          </a:p>
          <a:p>
            <a:pPr defTabSz="457200">
              <a:lnSpc>
                <a:spcPts val="4000"/>
              </a:lnSpc>
              <a:defRPr sz="1500">
                <a:solidFill>
                  <a:srgbClr val="37474F"/>
                </a:solidFill>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Content Provider</a:t>
            </a:r>
          </a:p>
        </p:txBody>
      </p:sp>
      <p:sp>
        <p:nvSpPr>
          <p:cNvPr id="552" name="Slide Number"/>
          <p:cNvSpPr txBox="1"/>
          <p:nvPr>
            <p:ph type="sldNum" sz="quarter" idx="2"/>
          </p:nvPr>
        </p:nvSpPr>
        <p:spPr>
          <a:xfrm>
            <a:off x="215857" y="5855666"/>
            <a:ext cx="832613"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3" name="Image" descr="Image"/>
          <p:cNvPicPr>
            <a:picLocks noChangeAspect="1"/>
          </p:cNvPicPr>
          <p:nvPr/>
        </p:nvPicPr>
        <p:blipFill>
          <a:blip r:embed="rId2">
            <a:extLst/>
          </a:blip>
          <a:stretch>
            <a:fillRect/>
          </a:stretch>
        </p:blipFill>
        <p:spPr>
          <a:xfrm>
            <a:off x="2574154" y="1905748"/>
            <a:ext cx="6767281" cy="4026105"/>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Текст 2"/>
          <p:cNvSpPr txBox="1"/>
          <p:nvPr>
            <p:ph type="body" sz="quarter" idx="1"/>
          </p:nvPr>
        </p:nvSpPr>
        <p:spPr>
          <a:prstGeom prst="rect">
            <a:avLst/>
          </a:prstGeom>
        </p:spPr>
        <p:txBody>
          <a:bodyPr/>
          <a:lstStyle/>
          <a:p>
            <a:pPr/>
            <a:r>
              <a:t>Напоминание оставить отзыв</a:t>
            </a:r>
          </a:p>
        </p:txBody>
      </p:sp>
      <p:sp>
        <p:nvSpPr>
          <p:cNvPr id="556" name="Номер слайда 5"/>
          <p:cNvSpPr txBox="1"/>
          <p:nvPr>
            <p:ph type="sldNum" sz="quarter" idx="2"/>
          </p:nvPr>
        </p:nvSpPr>
        <p:spPr>
          <a:xfrm>
            <a:off x="215857" y="5855666"/>
            <a:ext cx="838709" cy="828041"/>
          </a:xfrm>
          <a:prstGeom prst="rect">
            <a:avLst/>
          </a:prstGeom>
          <a:extLst>
            <a:ext uri="{C572A759-6A51-4108-AA02-DFA0A04FC94B}">
              <ma14:wrappingTextBoxFlag xmlns:ma14="http://schemas.microsoft.com/office/mac/drawingml/2011/main" val="1"/>
            </a:ext>
          </a:extLst>
        </p:spPr>
        <p:txBody>
          <a:bodyPr/>
          <a:lstStyle>
            <a:lvl1pPr>
              <a:lnSpc>
                <a:spcPct val="90000"/>
              </a:lnSpc>
              <a:spcBef>
                <a:spcPts val="1000"/>
              </a:spcBef>
            </a:lvl1pPr>
          </a:lstStyle>
          <a:p>
            <a:pPr/>
            <a:fld id="{86CB4B4D-7CA3-9044-876B-883B54F8677D}" type="slidenum"/>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App Resources…"/>
          <p:cNvSpPr txBox="1"/>
          <p:nvPr>
            <p:ph type="body" sz="half" idx="1"/>
          </p:nvPr>
        </p:nvSpPr>
        <p:spPr>
          <a:xfrm>
            <a:off x="982568" y="1978549"/>
            <a:ext cx="4339441" cy="4401254"/>
          </a:xfrm>
          <a:prstGeom prst="rect">
            <a:avLst/>
          </a:prstGeom>
        </p:spPr>
        <p:txBody>
          <a:bodyPr/>
          <a:lstStyle/>
          <a:p>
            <a:pPr>
              <a:defRPr b="1" sz="1800">
                <a:latin typeface="Proxima Nova"/>
                <a:ea typeface="Proxima Nova"/>
                <a:cs typeface="Proxima Nova"/>
                <a:sym typeface="Proxima Nova"/>
              </a:defRPr>
            </a:pPr>
            <a:r>
              <a:t>App Resources</a:t>
            </a:r>
          </a:p>
          <a:p>
            <a:pPr>
              <a:defRPr sz="1800">
                <a:latin typeface="Proxima Nova"/>
                <a:ea typeface="Proxima Nova"/>
                <a:cs typeface="Proxima Nova"/>
                <a:sym typeface="Proxima Nova"/>
              </a:defRPr>
            </a:pPr>
            <a:r>
              <a:t>Resources are the additional files and static content that your code uses, such as bitmaps, layout definitions, user interface strings, animation instructions, and more.</a:t>
            </a:r>
          </a:p>
        </p:txBody>
      </p:sp>
      <p:sp>
        <p:nvSpPr>
          <p:cNvPr id="336"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Embedded Storage</a:t>
            </a:r>
          </a:p>
        </p:txBody>
      </p:sp>
      <p:sp>
        <p:nvSpPr>
          <p:cNvPr id="337" name="Slide Number"/>
          <p:cNvSpPr txBox="1"/>
          <p:nvPr>
            <p:ph type="sldNum" sz="quarter" idx="2"/>
          </p:nvPr>
        </p:nvSpPr>
        <p:spPr>
          <a:xfrm>
            <a:off x="215857" y="5855666"/>
            <a:ext cx="436373"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8" name="Image" descr="Image"/>
          <p:cNvPicPr>
            <a:picLocks noChangeAspect="1"/>
          </p:cNvPicPr>
          <p:nvPr/>
        </p:nvPicPr>
        <p:blipFill>
          <a:blip r:embed="rId2">
            <a:extLst/>
          </a:blip>
          <a:stretch>
            <a:fillRect/>
          </a:stretch>
        </p:blipFill>
        <p:spPr>
          <a:xfrm>
            <a:off x="7547463" y="763834"/>
            <a:ext cx="3036199" cy="533033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Arbitrary files to save in their raw form. To open these resources with a raw InputStream, call Resources.openRawResource() with the resource ID, which is R.raw.filename.…"/>
          <p:cNvSpPr txBox="1"/>
          <p:nvPr>
            <p:ph type="body" idx="1"/>
          </p:nvPr>
        </p:nvSpPr>
        <p:spPr>
          <a:xfrm>
            <a:off x="982568" y="1978549"/>
            <a:ext cx="10525450" cy="4682915"/>
          </a:xfrm>
          <a:prstGeom prst="rect">
            <a:avLst/>
          </a:prstGeom>
        </p:spPr>
        <p:txBody>
          <a:bodyPr/>
          <a:lstStyle/>
          <a:p>
            <a:pPr>
              <a:defRPr sz="1800">
                <a:latin typeface="Proxima Nova"/>
                <a:ea typeface="Proxima Nova"/>
                <a:cs typeface="Proxima Nova"/>
                <a:sym typeface="Proxima Nova"/>
              </a:defRPr>
            </a:pPr>
            <a:r>
              <a:t>Arbitrary files to save in their raw form. To open these resources with a raw InputStream, call Resources.openRawResource() with the resource ID, which is R.raw.filename.</a:t>
            </a:r>
          </a:p>
          <a:p>
            <a:pPr>
              <a:defRPr sz="1800">
                <a:latin typeface="Proxima Nova"/>
                <a:ea typeface="Proxima Nova"/>
                <a:cs typeface="Proxima Nova"/>
                <a:sym typeface="Proxima Nova"/>
              </a:defRPr>
            </a:pPr>
            <a:r>
              <a:t>However, if you need access to original file names and file hierarchy, you might consider saving some resources in the assets/ directory (instead of res/raw/). Files in assets/ aren't given a resource ID, so you can read them only using AssetManager.</a:t>
            </a:r>
          </a:p>
          <a:p>
            <a:pPr defTabSz="457200">
              <a:lnSpc>
                <a:spcPts val="4000"/>
              </a:lnSpc>
              <a:spcBef>
                <a:spcPts val="0"/>
              </a:spcBef>
              <a:defRPr sz="1500">
                <a:solidFill>
                  <a:srgbClr val="37474F"/>
                </a:solidFill>
                <a:latin typeface="Times Roman"/>
                <a:ea typeface="Times Roman"/>
                <a:cs typeface="Times Roman"/>
                <a:sym typeface="Times Roman"/>
              </a:defRPr>
            </a:pPr>
          </a:p>
          <a:p>
            <a:pPr defTabSz="457200">
              <a:lnSpc>
                <a:spcPts val="4000"/>
              </a:lnSpc>
              <a:spcBef>
                <a:spcPts val="0"/>
              </a:spcBef>
              <a:defRPr sz="1500">
                <a:solidFill>
                  <a:srgbClr val="37474F"/>
                </a:solidFill>
                <a:latin typeface="Times Roman"/>
                <a:ea typeface="Times Roman"/>
                <a:cs typeface="Times Roman"/>
                <a:sym typeface="Times Roman"/>
              </a:defRPr>
            </a:pPr>
            <a:r>
              <a:rPr>
                <a:solidFill>
                  <a:srgbClr val="3F51B5"/>
                </a:solidFill>
              </a:rPr>
              <a:t>private</a:t>
            </a:r>
            <a:r>
              <a:t> </a:t>
            </a:r>
            <a:r>
              <a:rPr>
                <a:solidFill>
                  <a:srgbClr val="3F51B5"/>
                </a:solidFill>
              </a:rPr>
              <a:t>fun</a:t>
            </a:r>
            <a:r>
              <a:t> readRawResource() {</a:t>
            </a:r>
          </a:p>
          <a:p>
            <a:pPr defTabSz="457200">
              <a:lnSpc>
                <a:spcPts val="4000"/>
              </a:lnSpc>
              <a:spcBef>
                <a:spcPts val="0"/>
              </a:spcBef>
              <a:defRPr sz="1500">
                <a:solidFill>
                  <a:srgbClr val="37474F"/>
                </a:solidFill>
                <a:latin typeface="Times Roman"/>
                <a:ea typeface="Times Roman"/>
                <a:cs typeface="Times Roman"/>
                <a:sym typeface="Times Roman"/>
              </a:defRPr>
            </a:pPr>
            <a:r>
              <a:t>    </a:t>
            </a:r>
            <a:r>
              <a:rPr>
                <a:solidFill>
                  <a:srgbClr val="3F51B5"/>
                </a:solidFill>
              </a:rPr>
              <a:t>val</a:t>
            </a:r>
            <a:r>
              <a:t> inputStream = resources.openRawResource(R.raw.note)</a:t>
            </a:r>
          </a:p>
          <a:p>
            <a:pPr defTabSz="457200">
              <a:lnSpc>
                <a:spcPts val="4000"/>
              </a:lnSpc>
              <a:spcBef>
                <a:spcPts val="0"/>
              </a:spcBef>
              <a:defRPr sz="1500">
                <a:solidFill>
                  <a:srgbClr val="37474F"/>
                </a:solidFill>
                <a:latin typeface="Times Roman"/>
                <a:ea typeface="Times Roman"/>
                <a:cs typeface="Times Roman"/>
                <a:sym typeface="Times Roman"/>
              </a:defRPr>
            </a:pPr>
            <a:r>
              <a:t>    tvHello.text = inputStream</a:t>
            </a:r>
          </a:p>
          <a:p>
            <a:pPr defTabSz="457200">
              <a:lnSpc>
                <a:spcPts val="4000"/>
              </a:lnSpc>
              <a:spcBef>
                <a:spcPts val="0"/>
              </a:spcBef>
              <a:defRPr sz="1500">
                <a:solidFill>
                  <a:srgbClr val="37474F"/>
                </a:solidFill>
                <a:latin typeface="Times Roman"/>
                <a:ea typeface="Times Roman"/>
                <a:cs typeface="Times Roman"/>
                <a:sym typeface="Times Roman"/>
              </a:defRPr>
            </a:pPr>
            <a:r>
              <a:t>            .bufferedReader()</a:t>
            </a:r>
          </a:p>
          <a:p>
            <a:pPr defTabSz="457200">
              <a:lnSpc>
                <a:spcPts val="4000"/>
              </a:lnSpc>
              <a:spcBef>
                <a:spcPts val="0"/>
              </a:spcBef>
              <a:defRPr sz="1500">
                <a:solidFill>
                  <a:srgbClr val="37474F"/>
                </a:solidFill>
                <a:latin typeface="Times Roman"/>
                <a:ea typeface="Times Roman"/>
                <a:cs typeface="Times Roman"/>
                <a:sym typeface="Times Roman"/>
              </a:defRPr>
            </a:pPr>
            <a:r>
              <a:t>            .use { bufferedReader -&gt; bufferedReader.readText() }</a:t>
            </a:r>
          </a:p>
          <a:p>
            <a:pPr defTabSz="457200">
              <a:lnSpc>
                <a:spcPts val="4000"/>
              </a:lnSpc>
              <a:spcBef>
                <a:spcPts val="0"/>
              </a:spcBef>
              <a:defRPr sz="1500">
                <a:solidFill>
                  <a:srgbClr val="37474F"/>
                </a:solidFill>
                <a:latin typeface="Times Roman"/>
                <a:ea typeface="Times Roman"/>
                <a:cs typeface="Times Roman"/>
                <a:sym typeface="Times Roman"/>
              </a:defRPr>
            </a:pPr>
            <a:r>
              <a:t>}</a:t>
            </a:r>
          </a:p>
        </p:txBody>
      </p:sp>
      <p:sp>
        <p:nvSpPr>
          <p:cNvPr id="341"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App Resources. raw/</a:t>
            </a:r>
          </a:p>
        </p:txBody>
      </p:sp>
      <p:sp>
        <p:nvSpPr>
          <p:cNvPr id="342" name="Slide Number"/>
          <p:cNvSpPr txBox="1"/>
          <p:nvPr>
            <p:ph type="sldNum" sz="quarter" idx="2"/>
          </p:nvPr>
        </p:nvSpPr>
        <p:spPr>
          <a:xfrm>
            <a:off x="215857" y="5855666"/>
            <a:ext cx="473559"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Arbitrary XML files that can be read at runtime by calling Resources.getXML(). Various XML configuration files must be saved here, such as a searchable configuration.…"/>
          <p:cNvSpPr txBox="1"/>
          <p:nvPr>
            <p:ph type="body" idx="1"/>
          </p:nvPr>
        </p:nvSpPr>
        <p:spPr>
          <a:xfrm>
            <a:off x="982568" y="1978549"/>
            <a:ext cx="10226865" cy="4417805"/>
          </a:xfrm>
          <a:prstGeom prst="rect">
            <a:avLst/>
          </a:prstGeom>
        </p:spPr>
        <p:txBody>
          <a:bodyPr/>
          <a:lstStyle/>
          <a:p>
            <a:pPr defTabSz="877823">
              <a:spcBef>
                <a:spcPts val="900"/>
              </a:spcBef>
              <a:defRPr sz="1727">
                <a:latin typeface="Proxima Nova"/>
                <a:ea typeface="Proxima Nova"/>
                <a:cs typeface="Proxima Nova"/>
                <a:sym typeface="Proxima Nova"/>
              </a:defRPr>
            </a:pPr>
            <a:r>
              <a:t>Arbitrary XML files that can be read at runtime by calling Resources.getXML(). Various XML configuration files must be saved here, such as a searchable configuration.</a:t>
            </a:r>
          </a:p>
          <a:p>
            <a:pPr defTabSz="438911">
              <a:lnSpc>
                <a:spcPct val="100000"/>
              </a:lnSpc>
              <a:spcBef>
                <a:spcPts val="0"/>
              </a:spcBef>
              <a:defRPr sz="1919">
                <a:solidFill>
                  <a:srgbClr val="000000"/>
                </a:solidFill>
                <a:latin typeface="Times Roman"/>
                <a:ea typeface="Times Roman"/>
                <a:cs typeface="Times Roman"/>
                <a:sym typeface="Times Roman"/>
              </a:defRPr>
            </a:pPr>
          </a:p>
          <a:p>
            <a:pPr defTabSz="438911">
              <a:lnSpc>
                <a:spcPts val="3800"/>
              </a:lnSpc>
              <a:spcBef>
                <a:spcPts val="0"/>
              </a:spcBef>
              <a:defRPr sz="1440">
                <a:solidFill>
                  <a:srgbClr val="37474F"/>
                </a:solidFill>
                <a:latin typeface="Times Roman"/>
                <a:ea typeface="Times Roman"/>
                <a:cs typeface="Times Roman"/>
                <a:sym typeface="Times Roman"/>
              </a:defRPr>
            </a:pPr>
            <a:r>
              <a:rPr>
                <a:solidFill>
                  <a:srgbClr val="3F51B5"/>
                </a:solidFill>
              </a:rPr>
              <a:t>private</a:t>
            </a:r>
            <a:r>
              <a:t> </a:t>
            </a:r>
            <a:r>
              <a:rPr>
                <a:solidFill>
                  <a:srgbClr val="3F51B5"/>
                </a:solidFill>
              </a:rPr>
              <a:t>fun</a:t>
            </a:r>
            <a:r>
              <a:t> readXmlResource() {</a:t>
            </a:r>
          </a:p>
          <a:p>
            <a:pPr defTabSz="438911">
              <a:lnSpc>
                <a:spcPts val="3800"/>
              </a:lnSpc>
              <a:spcBef>
                <a:spcPts val="0"/>
              </a:spcBef>
              <a:defRPr sz="1440">
                <a:solidFill>
                  <a:srgbClr val="37474F"/>
                </a:solidFill>
                <a:latin typeface="Times Roman"/>
                <a:ea typeface="Times Roman"/>
                <a:cs typeface="Times Roman"/>
                <a:sym typeface="Times Roman"/>
              </a:defRPr>
            </a:pPr>
            <a:r>
              <a:t>    </a:t>
            </a:r>
            <a:r>
              <a:rPr>
                <a:solidFill>
                  <a:srgbClr val="3F51B5"/>
                </a:solidFill>
              </a:rPr>
              <a:t>val</a:t>
            </a:r>
            <a:r>
              <a:t> stringBuilder = StringBuilder()</a:t>
            </a:r>
          </a:p>
          <a:p>
            <a:pPr defTabSz="438911">
              <a:lnSpc>
                <a:spcPts val="3800"/>
              </a:lnSpc>
              <a:spcBef>
                <a:spcPts val="0"/>
              </a:spcBef>
              <a:defRPr sz="1440">
                <a:solidFill>
                  <a:srgbClr val="37474F"/>
                </a:solidFill>
                <a:latin typeface="Times Roman"/>
                <a:ea typeface="Times Roman"/>
                <a:cs typeface="Times Roman"/>
                <a:sym typeface="Times Roman"/>
              </a:defRPr>
            </a:pPr>
            <a:r>
              <a:t>    </a:t>
            </a:r>
            <a:r>
              <a:rPr>
                <a:solidFill>
                  <a:srgbClr val="3F51B5"/>
                </a:solidFill>
              </a:rPr>
              <a:t>val</a:t>
            </a:r>
            <a:r>
              <a:t> parser = resources.getXml(R.xml.note)</a:t>
            </a:r>
          </a:p>
          <a:p>
            <a:pPr defTabSz="438911">
              <a:lnSpc>
                <a:spcPts val="3800"/>
              </a:lnSpc>
              <a:spcBef>
                <a:spcPts val="0"/>
              </a:spcBef>
              <a:defRPr sz="1440">
                <a:solidFill>
                  <a:srgbClr val="37474F"/>
                </a:solidFill>
                <a:latin typeface="Times Roman"/>
                <a:ea typeface="Times Roman"/>
                <a:cs typeface="Times Roman"/>
                <a:sym typeface="Times Roman"/>
              </a:defRPr>
            </a:pPr>
            <a:r>
              <a:t>    parser.next()</a:t>
            </a:r>
          </a:p>
          <a:p>
            <a:pPr defTabSz="438911">
              <a:lnSpc>
                <a:spcPts val="3800"/>
              </a:lnSpc>
              <a:spcBef>
                <a:spcPts val="0"/>
              </a:spcBef>
              <a:defRPr sz="1440">
                <a:solidFill>
                  <a:srgbClr val="37474F"/>
                </a:solidFill>
                <a:latin typeface="Times Roman"/>
                <a:ea typeface="Times Roman"/>
                <a:cs typeface="Times Roman"/>
                <a:sym typeface="Times Roman"/>
              </a:defRPr>
            </a:pPr>
            <a:r>
              <a:t>    </a:t>
            </a:r>
            <a:r>
              <a:rPr>
                <a:solidFill>
                  <a:srgbClr val="3F51B5"/>
                </a:solidFill>
              </a:rPr>
              <a:t>var</a:t>
            </a:r>
            <a:r>
              <a:t> eventType = parser.eventType</a:t>
            </a:r>
          </a:p>
          <a:p>
            <a:pPr defTabSz="438911">
              <a:lnSpc>
                <a:spcPts val="3800"/>
              </a:lnSpc>
              <a:spcBef>
                <a:spcPts val="0"/>
              </a:spcBef>
              <a:defRPr sz="1440">
                <a:solidFill>
                  <a:srgbClr val="37474F"/>
                </a:solidFill>
                <a:latin typeface="Times Roman"/>
                <a:ea typeface="Times Roman"/>
                <a:cs typeface="Times Roman"/>
                <a:sym typeface="Times Roman"/>
              </a:defRPr>
            </a:pPr>
            <a:r>
              <a:t>    </a:t>
            </a:r>
            <a:r>
              <a:rPr>
                <a:solidFill>
                  <a:srgbClr val="3F51B5"/>
                </a:solidFill>
              </a:rPr>
              <a:t>while</a:t>
            </a:r>
            <a:r>
              <a:t> (eventType != XmlResourceParser.END_DOCUMENT) {</a:t>
            </a:r>
          </a:p>
          <a:p>
            <a:pPr defTabSz="438911">
              <a:lnSpc>
                <a:spcPts val="3800"/>
              </a:lnSpc>
              <a:spcBef>
                <a:spcPts val="0"/>
              </a:spcBef>
              <a:defRPr sz="1440">
                <a:solidFill>
                  <a:srgbClr val="37474F"/>
                </a:solidFill>
                <a:latin typeface="Times Roman"/>
                <a:ea typeface="Times Roman"/>
                <a:cs typeface="Times Roman"/>
                <a:sym typeface="Times Roman"/>
              </a:defRPr>
            </a:pPr>
            <a:r>
              <a:t>        </a:t>
            </a:r>
            <a:r>
              <a:rPr>
                <a:solidFill>
                  <a:srgbClr val="3F51B5"/>
                </a:solidFill>
              </a:rPr>
              <a:t>if</a:t>
            </a:r>
            <a:r>
              <a:t> (eventType == XmlResourceParser.TEXT) {</a:t>
            </a:r>
          </a:p>
          <a:p>
            <a:pPr defTabSz="438911">
              <a:lnSpc>
                <a:spcPts val="3800"/>
              </a:lnSpc>
              <a:spcBef>
                <a:spcPts val="0"/>
              </a:spcBef>
              <a:defRPr sz="1440">
                <a:solidFill>
                  <a:srgbClr val="37474F"/>
                </a:solidFill>
                <a:latin typeface="Times Roman"/>
                <a:ea typeface="Times Roman"/>
                <a:cs typeface="Times Roman"/>
                <a:sym typeface="Times Roman"/>
              </a:defRPr>
            </a:pPr>
            <a:r>
              <a:t>            stringBuilder.append(parser.text).append(</a:t>
            </a:r>
            <a:r>
              <a:rPr>
                <a:solidFill>
                  <a:srgbClr val="388E3C"/>
                </a:solidFill>
              </a:rPr>
              <a:t>"\n"</a:t>
            </a:r>
            <a:r>
              <a:t>)</a:t>
            </a:r>
          </a:p>
          <a:p>
            <a:pPr defTabSz="438911">
              <a:lnSpc>
                <a:spcPts val="3800"/>
              </a:lnSpc>
              <a:spcBef>
                <a:spcPts val="0"/>
              </a:spcBef>
              <a:defRPr sz="1440">
                <a:solidFill>
                  <a:srgbClr val="37474F"/>
                </a:solidFill>
                <a:latin typeface="Times Roman"/>
                <a:ea typeface="Times Roman"/>
                <a:cs typeface="Times Roman"/>
                <a:sym typeface="Times Roman"/>
              </a:defRPr>
            </a:pPr>
            <a:r>
              <a:t>        }</a:t>
            </a:r>
          </a:p>
          <a:p>
            <a:pPr defTabSz="438911">
              <a:lnSpc>
                <a:spcPts val="3800"/>
              </a:lnSpc>
              <a:spcBef>
                <a:spcPts val="0"/>
              </a:spcBef>
              <a:defRPr sz="1440">
                <a:solidFill>
                  <a:srgbClr val="37474F"/>
                </a:solidFill>
                <a:latin typeface="Times Roman"/>
                <a:ea typeface="Times Roman"/>
                <a:cs typeface="Times Roman"/>
                <a:sym typeface="Times Roman"/>
              </a:defRPr>
            </a:pPr>
            <a:r>
              <a:t>        eventType = parser.next()</a:t>
            </a:r>
          </a:p>
          <a:p>
            <a:pPr defTabSz="438911">
              <a:lnSpc>
                <a:spcPts val="3800"/>
              </a:lnSpc>
              <a:spcBef>
                <a:spcPts val="0"/>
              </a:spcBef>
              <a:defRPr sz="1440">
                <a:solidFill>
                  <a:srgbClr val="37474F"/>
                </a:solidFill>
                <a:latin typeface="Times Roman"/>
                <a:ea typeface="Times Roman"/>
                <a:cs typeface="Times Roman"/>
                <a:sym typeface="Times Roman"/>
              </a:defRPr>
            </a:pPr>
            <a:r>
              <a:t>    }</a:t>
            </a:r>
          </a:p>
          <a:p>
            <a:pPr defTabSz="438911">
              <a:lnSpc>
                <a:spcPts val="3800"/>
              </a:lnSpc>
              <a:spcBef>
                <a:spcPts val="0"/>
              </a:spcBef>
              <a:defRPr sz="1440">
                <a:solidFill>
                  <a:srgbClr val="37474F"/>
                </a:solidFill>
                <a:latin typeface="Times Roman"/>
                <a:ea typeface="Times Roman"/>
                <a:cs typeface="Times Roman"/>
                <a:sym typeface="Times Roman"/>
              </a:defRPr>
            </a:pPr>
            <a:r>
              <a:t>    tvHello.text = stringBuilder.toString()</a:t>
            </a:r>
          </a:p>
          <a:p>
            <a:pPr defTabSz="438911">
              <a:lnSpc>
                <a:spcPts val="3800"/>
              </a:lnSpc>
              <a:spcBef>
                <a:spcPts val="0"/>
              </a:spcBef>
              <a:defRPr sz="1440">
                <a:solidFill>
                  <a:srgbClr val="37474F"/>
                </a:solidFill>
                <a:latin typeface="Times Roman"/>
                <a:ea typeface="Times Roman"/>
                <a:cs typeface="Times Roman"/>
                <a:sym typeface="Times Roman"/>
              </a:defRPr>
            </a:pPr>
            <a:r>
              <a:t>}</a:t>
            </a:r>
          </a:p>
        </p:txBody>
      </p:sp>
      <p:sp>
        <p:nvSpPr>
          <p:cNvPr id="345" name="Текст 2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App Resources. xml/</a:t>
            </a:r>
          </a:p>
        </p:txBody>
      </p:sp>
      <p:sp>
        <p:nvSpPr>
          <p:cNvPr id="346" name="Slide Number"/>
          <p:cNvSpPr txBox="1"/>
          <p:nvPr>
            <p:ph type="sldNum" sz="quarter" idx="2"/>
          </p:nvPr>
        </p:nvSpPr>
        <p:spPr>
          <a:xfrm>
            <a:off x="215857" y="5855666"/>
            <a:ext cx="474778" cy="828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Тема Office">
  <a:themeElements>
    <a:clrScheme name="Тема Office">
      <a:dk1>
        <a:srgbClr val="323332"/>
      </a:dk1>
      <a:lt1>
        <a:srgbClr val="F5F6F6"/>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Тема Office">
  <a:themeElements>
    <a:clrScheme name="Тема Office">
      <a:dk1>
        <a:srgbClr val="000000"/>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332"/>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